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sldIdLst>
    <p:sldId id="256" r:id="rId5"/>
    <p:sldId id="274" r:id="rId6"/>
    <p:sldId id="322" r:id="rId7"/>
    <p:sldId id="325" r:id="rId8"/>
    <p:sldId id="313" r:id="rId9"/>
    <p:sldId id="259" r:id="rId10"/>
    <p:sldId id="257" r:id="rId11"/>
    <p:sldId id="323" r:id="rId12"/>
    <p:sldId id="258" r:id="rId13"/>
    <p:sldId id="260" r:id="rId14"/>
    <p:sldId id="272" r:id="rId15"/>
    <p:sldId id="273" r:id="rId16"/>
    <p:sldId id="261" r:id="rId17"/>
    <p:sldId id="262" r:id="rId18"/>
    <p:sldId id="263" r:id="rId19"/>
    <p:sldId id="264" r:id="rId20"/>
    <p:sldId id="265" r:id="rId21"/>
    <p:sldId id="266" r:id="rId22"/>
    <p:sldId id="267" r:id="rId23"/>
    <p:sldId id="268" r:id="rId24"/>
    <p:sldId id="269" r:id="rId25"/>
    <p:sldId id="324" r:id="rId26"/>
    <p:sldId id="271" r:id="rId27"/>
    <p:sldId id="326" r:id="rId28"/>
    <p:sldId id="275" r:id="rId29"/>
    <p:sldId id="279" r:id="rId30"/>
    <p:sldId id="316" r:id="rId31"/>
    <p:sldId id="317" r:id="rId32"/>
    <p:sldId id="318" r:id="rId33"/>
    <p:sldId id="319" r:id="rId34"/>
    <p:sldId id="320" r:id="rId35"/>
    <p:sldId id="321" r:id="rId36"/>
    <p:sldId id="327" r:id="rId37"/>
    <p:sldId id="276" r:id="rId38"/>
    <p:sldId id="311" r:id="rId39"/>
    <p:sldId id="312" r:id="rId40"/>
    <p:sldId id="280" r:id="rId41"/>
    <p:sldId id="308" r:id="rId42"/>
    <p:sldId id="309" r:id="rId43"/>
    <p:sldId id="310" r:id="rId44"/>
    <p:sldId id="287" r:id="rId45"/>
    <p:sldId id="27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115B5-8596-4A92-B6B1-220260FA106F}" v="34" dt="2021-02-17T00:55:28.834"/>
    <p1510:client id="{93FA6088-6486-4F8B-8E42-8964DB2B4739}" v="111" dt="2021-01-01T05:13:07.700"/>
    <p1510:client id="{C786A1C1-A9D3-4810-9256-8D946CE31AC6}" v="2" dt="2020-12-31T18:39:16.277"/>
    <p1510:client id="{D14D339A-486B-43EA-87DB-FB5D68D3399E}" v="1" dt="2020-12-21T17:04:10.992"/>
    <p1510:client id="{E9C9F5FD-7908-4CCC-AF92-DF2F72C12537}" v="4" dt="2020-12-31T18:48:46.281"/>
    <p1510:client id="{FD182355-2B44-4778-9714-387F4FB57B94}" v="1" dt="2020-12-30T17:39:31.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795BE-E34A-471A-93C5-090E485E2DB9}" type="datetimeFigureOut">
              <a:rPr lang="en-US" smtClean="0"/>
              <a:t>4/29/2021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BDB26-8E89-4C84-A263-854B9EFA5812}" type="slidenum">
              <a:rPr lang="en-US" smtClean="0"/>
              <a:t>‹#›</a:t>
            </a:fld>
            <a:endParaRPr lang="en-US"/>
          </a:p>
        </p:txBody>
      </p:sp>
    </p:spTree>
    <p:extLst>
      <p:ext uri="{BB962C8B-B14F-4D97-AF65-F5344CB8AC3E}">
        <p14:creationId xmlns:p14="http://schemas.microsoft.com/office/powerpoint/2010/main" val="393965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4B9A-30E0-4F2D-8FEB-97E3C917BD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30D190-2239-4ACB-8C79-8CA2BF140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5E4FD6-032D-4FD9-AD91-F7D376AFC92B}"/>
              </a:ext>
            </a:extLst>
          </p:cNvPr>
          <p:cNvSpPr>
            <a:spLocks noGrp="1"/>
          </p:cNvSpPr>
          <p:nvPr>
            <p:ph type="dt" sz="half" idx="10"/>
          </p:nvPr>
        </p:nvSpPr>
        <p:spPr/>
        <p:txBody>
          <a:bodyPr/>
          <a:lstStyle/>
          <a:p>
            <a:fld id="{633D44FB-5832-4AED-8897-700881B2993E}" type="datetime1">
              <a:rPr lang="en-US" smtClean="0"/>
              <a:t>4/29/2021</a:t>
            </a:fld>
            <a:endParaRPr lang="en-US"/>
          </a:p>
        </p:txBody>
      </p:sp>
      <p:sp>
        <p:nvSpPr>
          <p:cNvPr id="5" name="Footer Placeholder 4">
            <a:extLst>
              <a:ext uri="{FF2B5EF4-FFF2-40B4-BE49-F238E27FC236}">
                <a16:creationId xmlns:a16="http://schemas.microsoft.com/office/drawing/2014/main" id="{71857397-37D0-4B3C-B71F-489E04ABCF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4DEB8-D287-4DD0-9A08-F736F062F40D}"/>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284758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3166-3CC5-4D90-A222-7699DA7B8B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6550B0-6D23-4039-AB8B-4891505767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8A3381-CFD0-4D3B-B914-F2C07380B6A5}"/>
              </a:ext>
            </a:extLst>
          </p:cNvPr>
          <p:cNvSpPr>
            <a:spLocks noGrp="1"/>
          </p:cNvSpPr>
          <p:nvPr>
            <p:ph type="dt" sz="half" idx="10"/>
          </p:nvPr>
        </p:nvSpPr>
        <p:spPr/>
        <p:txBody>
          <a:bodyPr/>
          <a:lstStyle/>
          <a:p>
            <a:fld id="{724C12DD-37C6-4899-B3F0-5CF400A8A7B8}" type="datetime1">
              <a:rPr lang="en-US" smtClean="0"/>
              <a:t>4/29/2021</a:t>
            </a:fld>
            <a:endParaRPr lang="en-US"/>
          </a:p>
        </p:txBody>
      </p:sp>
      <p:sp>
        <p:nvSpPr>
          <p:cNvPr id="5" name="Footer Placeholder 4">
            <a:extLst>
              <a:ext uri="{FF2B5EF4-FFF2-40B4-BE49-F238E27FC236}">
                <a16:creationId xmlns:a16="http://schemas.microsoft.com/office/drawing/2014/main" id="{44A3A2F6-0A40-4D64-8A6E-0D1EC8A2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2D287-0AF0-4997-8F3F-10D66D9AF939}"/>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358529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CFDBF3-6919-4533-BD90-7637DDB2E9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6A1732-D3F6-49B1-AA2A-CB91CCC16D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C43F6-FB25-4715-BDE7-55D7EE02DCB4}"/>
              </a:ext>
            </a:extLst>
          </p:cNvPr>
          <p:cNvSpPr>
            <a:spLocks noGrp="1"/>
          </p:cNvSpPr>
          <p:nvPr>
            <p:ph type="dt" sz="half" idx="10"/>
          </p:nvPr>
        </p:nvSpPr>
        <p:spPr/>
        <p:txBody>
          <a:bodyPr/>
          <a:lstStyle/>
          <a:p>
            <a:fld id="{EE9C2893-6B90-41C2-B219-C917D6F66989}" type="datetime1">
              <a:rPr lang="en-US" smtClean="0"/>
              <a:t>4/29/2021</a:t>
            </a:fld>
            <a:endParaRPr lang="en-US"/>
          </a:p>
        </p:txBody>
      </p:sp>
      <p:sp>
        <p:nvSpPr>
          <p:cNvPr id="5" name="Footer Placeholder 4">
            <a:extLst>
              <a:ext uri="{FF2B5EF4-FFF2-40B4-BE49-F238E27FC236}">
                <a16:creationId xmlns:a16="http://schemas.microsoft.com/office/drawing/2014/main" id="{CEA9298B-002C-4B74-8CA7-60FE5A5FD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30CB4-A12E-46AB-BCC4-AE2D1DA0336A}"/>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352449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8581-2740-4582-846C-FB755FCDE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A91D1-F567-403D-85F1-835A79654D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D7E1B-5DEF-42DA-851D-B29BE78CA897}"/>
              </a:ext>
            </a:extLst>
          </p:cNvPr>
          <p:cNvSpPr>
            <a:spLocks noGrp="1"/>
          </p:cNvSpPr>
          <p:nvPr>
            <p:ph type="dt" sz="half" idx="10"/>
          </p:nvPr>
        </p:nvSpPr>
        <p:spPr/>
        <p:txBody>
          <a:bodyPr/>
          <a:lstStyle/>
          <a:p>
            <a:fld id="{D9760134-2845-4E9C-BDF8-6799CEF57E92}" type="datetime1">
              <a:rPr lang="en-US" smtClean="0"/>
              <a:t>4/29/2021</a:t>
            </a:fld>
            <a:endParaRPr lang="en-US"/>
          </a:p>
        </p:txBody>
      </p:sp>
      <p:sp>
        <p:nvSpPr>
          <p:cNvPr id="5" name="Footer Placeholder 4">
            <a:extLst>
              <a:ext uri="{FF2B5EF4-FFF2-40B4-BE49-F238E27FC236}">
                <a16:creationId xmlns:a16="http://schemas.microsoft.com/office/drawing/2014/main" id="{66494F29-A9CB-44A6-9A17-55B9D8313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3460D-9566-4F4E-9622-0A7B08A707FD}"/>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3511843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8DF23-446F-40D3-9BA5-15D52C157F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73F95-6D5C-4944-9898-206B7787EE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D338C4-E710-4D4F-B70A-F28ED863ACA0}"/>
              </a:ext>
            </a:extLst>
          </p:cNvPr>
          <p:cNvSpPr>
            <a:spLocks noGrp="1"/>
          </p:cNvSpPr>
          <p:nvPr>
            <p:ph type="dt" sz="half" idx="10"/>
          </p:nvPr>
        </p:nvSpPr>
        <p:spPr/>
        <p:txBody>
          <a:bodyPr/>
          <a:lstStyle/>
          <a:p>
            <a:fld id="{25E1900D-CFDA-445F-8D7E-A521AA334DD3}" type="datetime1">
              <a:rPr lang="en-US" smtClean="0"/>
              <a:t>4/29/2021</a:t>
            </a:fld>
            <a:endParaRPr lang="en-US"/>
          </a:p>
        </p:txBody>
      </p:sp>
      <p:sp>
        <p:nvSpPr>
          <p:cNvPr id="5" name="Footer Placeholder 4">
            <a:extLst>
              <a:ext uri="{FF2B5EF4-FFF2-40B4-BE49-F238E27FC236}">
                <a16:creationId xmlns:a16="http://schemas.microsoft.com/office/drawing/2014/main" id="{7605D96A-8D92-4AB6-A515-3D332D60B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3302A-368D-4ECB-89B9-2E991156EA34}"/>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310400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57EC5-F6F8-4140-882F-39EEFCA57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361DFC-2290-411A-9AE0-76CEEC6E5C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071F5-DCEF-414D-A346-77D2440865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E1B880-52D4-46EC-8EFA-E29DEE7F6700}"/>
              </a:ext>
            </a:extLst>
          </p:cNvPr>
          <p:cNvSpPr>
            <a:spLocks noGrp="1"/>
          </p:cNvSpPr>
          <p:nvPr>
            <p:ph type="dt" sz="half" idx="10"/>
          </p:nvPr>
        </p:nvSpPr>
        <p:spPr/>
        <p:txBody>
          <a:bodyPr/>
          <a:lstStyle/>
          <a:p>
            <a:fld id="{8560CD77-3B5C-4016-826A-5C02958D7C19}" type="datetime1">
              <a:rPr lang="en-US" smtClean="0"/>
              <a:t>4/29/2021</a:t>
            </a:fld>
            <a:endParaRPr lang="en-US"/>
          </a:p>
        </p:txBody>
      </p:sp>
      <p:sp>
        <p:nvSpPr>
          <p:cNvPr id="6" name="Footer Placeholder 5">
            <a:extLst>
              <a:ext uri="{FF2B5EF4-FFF2-40B4-BE49-F238E27FC236}">
                <a16:creationId xmlns:a16="http://schemas.microsoft.com/office/drawing/2014/main" id="{B578CAD3-604F-4554-8B48-B675D6317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8BF16-3ADE-4F48-AC7F-8BBD458DDABA}"/>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323217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290F-BBF6-41CB-BF3F-FA283ACE86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01FCC0-0405-47AD-A43A-8C275BF1E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114ABB-8406-410E-8B75-E524EBE11B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B618D2-6F56-4466-91E2-AB8702EA29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14C44A-F045-4BA1-A947-3839DEDA31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51C9ED-9374-4ED6-883E-D45D6CFA630D}"/>
              </a:ext>
            </a:extLst>
          </p:cNvPr>
          <p:cNvSpPr>
            <a:spLocks noGrp="1"/>
          </p:cNvSpPr>
          <p:nvPr>
            <p:ph type="dt" sz="half" idx="10"/>
          </p:nvPr>
        </p:nvSpPr>
        <p:spPr/>
        <p:txBody>
          <a:bodyPr/>
          <a:lstStyle/>
          <a:p>
            <a:fld id="{1ADB73DB-6799-4405-82B7-7F7975DFC1EB}" type="datetime1">
              <a:rPr lang="en-US" smtClean="0"/>
              <a:t>4/29/2021</a:t>
            </a:fld>
            <a:endParaRPr lang="en-US"/>
          </a:p>
        </p:txBody>
      </p:sp>
      <p:sp>
        <p:nvSpPr>
          <p:cNvPr id="8" name="Footer Placeholder 7">
            <a:extLst>
              <a:ext uri="{FF2B5EF4-FFF2-40B4-BE49-F238E27FC236}">
                <a16:creationId xmlns:a16="http://schemas.microsoft.com/office/drawing/2014/main" id="{853B82C4-2794-47CE-960B-AA28A5A80D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EE2DA3-C182-4BC9-A3AE-ECD8D5E518FC}"/>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2914327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6105-565F-493E-A2AE-1392EE7B92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8A7ECA-3DDF-4D74-A9BF-AAC8DE856E3E}"/>
              </a:ext>
            </a:extLst>
          </p:cNvPr>
          <p:cNvSpPr>
            <a:spLocks noGrp="1"/>
          </p:cNvSpPr>
          <p:nvPr>
            <p:ph type="dt" sz="half" idx="10"/>
          </p:nvPr>
        </p:nvSpPr>
        <p:spPr/>
        <p:txBody>
          <a:bodyPr/>
          <a:lstStyle/>
          <a:p>
            <a:fld id="{B8092686-2A76-4F9E-9B24-37A4646795C1}" type="datetime1">
              <a:rPr lang="en-US" smtClean="0"/>
              <a:t>4/29/2021</a:t>
            </a:fld>
            <a:endParaRPr lang="en-US"/>
          </a:p>
        </p:txBody>
      </p:sp>
      <p:sp>
        <p:nvSpPr>
          <p:cNvPr id="4" name="Footer Placeholder 3">
            <a:extLst>
              <a:ext uri="{FF2B5EF4-FFF2-40B4-BE49-F238E27FC236}">
                <a16:creationId xmlns:a16="http://schemas.microsoft.com/office/drawing/2014/main" id="{18141F3D-FFF1-42C0-A12F-D9C2ABE53C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1E07B3-1917-4E66-B87F-6ABF4FD71DB3}"/>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448920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F8B86E-5589-4804-B94F-6BC1AF193B4C}"/>
              </a:ext>
            </a:extLst>
          </p:cNvPr>
          <p:cNvSpPr>
            <a:spLocks noGrp="1"/>
          </p:cNvSpPr>
          <p:nvPr>
            <p:ph type="dt" sz="half" idx="10"/>
          </p:nvPr>
        </p:nvSpPr>
        <p:spPr/>
        <p:txBody>
          <a:bodyPr/>
          <a:lstStyle/>
          <a:p>
            <a:fld id="{C24AF91A-01E2-4895-A412-2667EB8F5F1F}" type="datetime1">
              <a:rPr lang="en-US" smtClean="0"/>
              <a:t>4/29/2021</a:t>
            </a:fld>
            <a:endParaRPr lang="en-US"/>
          </a:p>
        </p:txBody>
      </p:sp>
      <p:sp>
        <p:nvSpPr>
          <p:cNvPr id="3" name="Footer Placeholder 2">
            <a:extLst>
              <a:ext uri="{FF2B5EF4-FFF2-40B4-BE49-F238E27FC236}">
                <a16:creationId xmlns:a16="http://schemas.microsoft.com/office/drawing/2014/main" id="{B1A776D7-F0C6-42E2-A5E1-5340E3265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685C93-7513-48F9-93CF-7ADBAADBC6E0}"/>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77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ABC3-7F06-4835-8C82-1C5F30B29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C217A8-847B-43F8-A924-1ACBABCF5A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C49059-6916-4E1F-B6D2-2D3301AA0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2E574-0CF5-4470-A907-C199A4DE06BA}"/>
              </a:ext>
            </a:extLst>
          </p:cNvPr>
          <p:cNvSpPr>
            <a:spLocks noGrp="1"/>
          </p:cNvSpPr>
          <p:nvPr>
            <p:ph type="dt" sz="half" idx="10"/>
          </p:nvPr>
        </p:nvSpPr>
        <p:spPr/>
        <p:txBody>
          <a:bodyPr/>
          <a:lstStyle/>
          <a:p>
            <a:fld id="{6C47B133-616E-4D6F-B13B-B3E81527113F}" type="datetime1">
              <a:rPr lang="en-US" smtClean="0"/>
              <a:t>4/29/2021</a:t>
            </a:fld>
            <a:endParaRPr lang="en-US"/>
          </a:p>
        </p:txBody>
      </p:sp>
      <p:sp>
        <p:nvSpPr>
          <p:cNvPr id="6" name="Footer Placeholder 5">
            <a:extLst>
              <a:ext uri="{FF2B5EF4-FFF2-40B4-BE49-F238E27FC236}">
                <a16:creationId xmlns:a16="http://schemas.microsoft.com/office/drawing/2014/main" id="{A030E913-D570-4EE0-8903-339E4EFE6A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5FDF3F-3696-4C70-8EA6-5FBB19C35BCC}"/>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305554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E12B-89B5-4A74-9B58-C1719A6894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55B35A-361C-4B2C-BF6B-F2280A000A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CA4E97-DF8A-476F-9E24-10DCA1FE8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F3C986-0711-4DEE-93B7-5CE2AFB76165}"/>
              </a:ext>
            </a:extLst>
          </p:cNvPr>
          <p:cNvSpPr>
            <a:spLocks noGrp="1"/>
          </p:cNvSpPr>
          <p:nvPr>
            <p:ph type="dt" sz="half" idx="10"/>
          </p:nvPr>
        </p:nvSpPr>
        <p:spPr/>
        <p:txBody>
          <a:bodyPr/>
          <a:lstStyle/>
          <a:p>
            <a:fld id="{546AAA3A-19E8-4BED-B2D1-12B7F6BE14AB}" type="datetime1">
              <a:rPr lang="en-US" smtClean="0"/>
              <a:t>4/29/2021</a:t>
            </a:fld>
            <a:endParaRPr lang="en-US"/>
          </a:p>
        </p:txBody>
      </p:sp>
      <p:sp>
        <p:nvSpPr>
          <p:cNvPr id="6" name="Footer Placeholder 5">
            <a:extLst>
              <a:ext uri="{FF2B5EF4-FFF2-40B4-BE49-F238E27FC236}">
                <a16:creationId xmlns:a16="http://schemas.microsoft.com/office/drawing/2014/main" id="{D785B8FD-F99A-4D74-A4AC-1D1130B36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ECDB1F-BB89-40CE-8815-5C07FB5A7636}"/>
              </a:ext>
            </a:extLst>
          </p:cNvPr>
          <p:cNvSpPr>
            <a:spLocks noGrp="1"/>
          </p:cNvSpPr>
          <p:nvPr>
            <p:ph type="sldNum" sz="quarter" idx="12"/>
          </p:nvPr>
        </p:nvSpPr>
        <p:spPr/>
        <p:txBody>
          <a:bodyPr/>
          <a:lstStyle/>
          <a:p>
            <a:fld id="{42BEBDEC-FF23-4548-8F07-2C9E7B1F00E7}" type="slidenum">
              <a:rPr lang="en-US" smtClean="0"/>
              <a:t>‹#›</a:t>
            </a:fld>
            <a:endParaRPr lang="en-US"/>
          </a:p>
        </p:txBody>
      </p:sp>
    </p:spTree>
    <p:extLst>
      <p:ext uri="{BB962C8B-B14F-4D97-AF65-F5344CB8AC3E}">
        <p14:creationId xmlns:p14="http://schemas.microsoft.com/office/powerpoint/2010/main" val="617486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66C8F-C10C-4FA3-B5B4-B770E65A2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41656C-A1C1-4DD6-81BA-C3A6F20E5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FB144-2698-4AC6-8839-144CC2F5BC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49C159-C1B9-4991-82CD-F815B9BDF6CF}" type="datetime1">
              <a:rPr lang="en-US" smtClean="0"/>
              <a:t>4/29/2021</a:t>
            </a:fld>
            <a:endParaRPr lang="en-US"/>
          </a:p>
        </p:txBody>
      </p:sp>
      <p:sp>
        <p:nvSpPr>
          <p:cNvPr id="5" name="Footer Placeholder 4">
            <a:extLst>
              <a:ext uri="{FF2B5EF4-FFF2-40B4-BE49-F238E27FC236}">
                <a16:creationId xmlns:a16="http://schemas.microsoft.com/office/drawing/2014/main" id="{18000789-1049-4BE5-92E5-A949D2B86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E9B471-F97B-43FC-85BF-69A9A0DF3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EBDEC-FF23-4548-8F07-2C9E7B1F00E7}" type="slidenum">
              <a:rPr lang="en-US" smtClean="0"/>
              <a:t>‹#›</a:t>
            </a:fld>
            <a:endParaRPr lang="en-US"/>
          </a:p>
        </p:txBody>
      </p:sp>
    </p:spTree>
    <p:extLst>
      <p:ext uri="{BB962C8B-B14F-4D97-AF65-F5344CB8AC3E}">
        <p14:creationId xmlns:p14="http://schemas.microsoft.com/office/powerpoint/2010/main" val="3341805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9BA70-5D82-418F-A878-018B24E77A7A}"/>
              </a:ext>
            </a:extLst>
          </p:cNvPr>
          <p:cNvSpPr>
            <a:spLocks noGrp="1"/>
          </p:cNvSpPr>
          <p:nvPr>
            <p:ph type="ctrTitle"/>
          </p:nvPr>
        </p:nvSpPr>
        <p:spPr>
          <a:xfrm>
            <a:off x="273378" y="717011"/>
            <a:ext cx="11302737" cy="1309752"/>
          </a:xfrm>
        </p:spPr>
        <p:txBody>
          <a:bodyPr>
            <a:normAutofit/>
          </a:bodyPr>
          <a:lstStyle/>
          <a:p>
            <a:r>
              <a:rPr lang="en-US" sz="4000">
                <a:solidFill>
                  <a:srgbClr val="0070C0"/>
                </a:solidFill>
                <a:latin typeface="Times New Roman" panose="02020603050405020304" pitchFamily="18" charset="0"/>
                <a:ea typeface="+mn-ea"/>
                <a:cs typeface="Times New Roman" panose="02020603050405020304" pitchFamily="18" charset="0"/>
              </a:rPr>
              <a:t>Classification of Handwritten Digits</a:t>
            </a:r>
            <a:endParaRPr lang="en-US" sz="4000">
              <a:solidFill>
                <a:srgbClr val="0070C0"/>
              </a:solidFill>
              <a:latin typeface="Helvetica Neue"/>
              <a:ea typeface="+mn-ea"/>
              <a:cs typeface="+mn-cs"/>
            </a:endParaRPr>
          </a:p>
        </p:txBody>
      </p:sp>
      <p:sp>
        <p:nvSpPr>
          <p:cNvPr id="3" name="Subtitle 2">
            <a:extLst>
              <a:ext uri="{FF2B5EF4-FFF2-40B4-BE49-F238E27FC236}">
                <a16:creationId xmlns:a16="http://schemas.microsoft.com/office/drawing/2014/main" id="{D73DA796-C7AF-4AFB-A640-CF1BB2AB7AD4}"/>
              </a:ext>
            </a:extLst>
          </p:cNvPr>
          <p:cNvSpPr>
            <a:spLocks noGrp="1"/>
          </p:cNvSpPr>
          <p:nvPr>
            <p:ph type="subTitle" idx="1"/>
          </p:nvPr>
        </p:nvSpPr>
        <p:spPr>
          <a:xfrm>
            <a:off x="2686639" y="3300380"/>
            <a:ext cx="6501353" cy="1655762"/>
          </a:xfrm>
        </p:spPr>
        <p:txBody>
          <a:bodyPr/>
          <a:lstStyle/>
          <a:p>
            <a:r>
              <a:rPr lang="en-US" sz="4000">
                <a:solidFill>
                  <a:srgbClr val="555555"/>
                </a:solidFill>
                <a:latin typeface="Helvetica Neue"/>
              </a:rPr>
              <a:t>CSE845 – Applied Machine Learning</a:t>
            </a:r>
          </a:p>
        </p:txBody>
      </p:sp>
      <p:sp>
        <p:nvSpPr>
          <p:cNvPr id="4" name="Slide Number Placeholder 3">
            <a:extLst>
              <a:ext uri="{FF2B5EF4-FFF2-40B4-BE49-F238E27FC236}">
                <a16:creationId xmlns:a16="http://schemas.microsoft.com/office/drawing/2014/main" id="{835D16D9-373F-4CFD-8987-2065BE0C9923}"/>
              </a:ext>
            </a:extLst>
          </p:cNvPr>
          <p:cNvSpPr>
            <a:spLocks noGrp="1"/>
          </p:cNvSpPr>
          <p:nvPr>
            <p:ph type="sldNum" sz="quarter" idx="12"/>
          </p:nvPr>
        </p:nvSpPr>
        <p:spPr/>
        <p:txBody>
          <a:bodyPr/>
          <a:lstStyle/>
          <a:p>
            <a:fld id="{42BEBDEC-FF23-4548-8F07-2C9E7B1F00E7}" type="slidenum">
              <a:rPr lang="en-US" smtClean="0"/>
              <a:t>1</a:t>
            </a:fld>
            <a:endParaRPr lang="en-US"/>
          </a:p>
        </p:txBody>
      </p:sp>
    </p:spTree>
    <p:extLst>
      <p:ext uri="{BB962C8B-B14F-4D97-AF65-F5344CB8AC3E}">
        <p14:creationId xmlns:p14="http://schemas.microsoft.com/office/powerpoint/2010/main" val="284515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E6E2-D4B5-F140-839F-C082F83E35B3}"/>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Walkthrough </a:t>
            </a:r>
          </a:p>
        </p:txBody>
      </p:sp>
      <p:pic>
        <p:nvPicPr>
          <p:cNvPr id="5" name="Picture 4" descr="Graphical user interface, text, application&#10;&#10;Description automatically generated">
            <a:extLst>
              <a:ext uri="{FF2B5EF4-FFF2-40B4-BE49-F238E27FC236}">
                <a16:creationId xmlns:a16="http://schemas.microsoft.com/office/drawing/2014/main" id="{B6BD3508-614A-D44D-BB1D-0A3C237716B6}"/>
              </a:ext>
            </a:extLst>
          </p:cNvPr>
          <p:cNvPicPr>
            <a:picLocks noChangeAspect="1"/>
          </p:cNvPicPr>
          <p:nvPr/>
        </p:nvPicPr>
        <p:blipFill rotWithShape="1">
          <a:blip r:embed="rId2"/>
          <a:srcRect r="10059"/>
          <a:stretch/>
        </p:blipFill>
        <p:spPr>
          <a:xfrm>
            <a:off x="838199" y="2914301"/>
            <a:ext cx="4561234" cy="2088478"/>
          </a:xfrm>
          <a:prstGeom prst="rect">
            <a:avLst/>
          </a:prstGeom>
          <a:ln>
            <a:solidFill>
              <a:schemeClr val="tx1">
                <a:lumMod val="95000"/>
                <a:lumOff val="5000"/>
              </a:schemeClr>
            </a:solidFill>
          </a:ln>
        </p:spPr>
      </p:pic>
      <p:pic>
        <p:nvPicPr>
          <p:cNvPr id="7" name="Picture 6" descr="Graphical user interface, text, application, email&#10;&#10;Description automatically generated">
            <a:extLst>
              <a:ext uri="{FF2B5EF4-FFF2-40B4-BE49-F238E27FC236}">
                <a16:creationId xmlns:a16="http://schemas.microsoft.com/office/drawing/2014/main" id="{F4278564-F6C2-8F42-BCDF-6D124E79A743}"/>
              </a:ext>
            </a:extLst>
          </p:cNvPr>
          <p:cNvPicPr>
            <a:picLocks noChangeAspect="1"/>
          </p:cNvPicPr>
          <p:nvPr/>
        </p:nvPicPr>
        <p:blipFill rotWithShape="1">
          <a:blip r:embed="rId3"/>
          <a:srcRect r="8098"/>
          <a:stretch/>
        </p:blipFill>
        <p:spPr>
          <a:xfrm>
            <a:off x="6096000" y="2346008"/>
            <a:ext cx="4742242" cy="3225063"/>
          </a:xfrm>
          <a:prstGeom prst="rect">
            <a:avLst/>
          </a:prstGeom>
          <a:ln>
            <a:solidFill>
              <a:schemeClr val="tx1">
                <a:lumMod val="95000"/>
                <a:lumOff val="5000"/>
              </a:schemeClr>
            </a:solidFill>
          </a:ln>
        </p:spPr>
      </p:pic>
      <p:sp>
        <p:nvSpPr>
          <p:cNvPr id="8" name="Rectangle 7">
            <a:extLst>
              <a:ext uri="{FF2B5EF4-FFF2-40B4-BE49-F238E27FC236}">
                <a16:creationId xmlns:a16="http://schemas.microsoft.com/office/drawing/2014/main" id="{750C51F7-CD73-1E47-B6BB-4928CEA759AF}"/>
              </a:ext>
            </a:extLst>
          </p:cNvPr>
          <p:cNvSpPr/>
          <p:nvPr/>
        </p:nvSpPr>
        <p:spPr>
          <a:xfrm>
            <a:off x="838199" y="5720291"/>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Note: </a:t>
            </a:r>
            <a:r>
              <a:rPr lang="en-US" sz="2400">
                <a:latin typeface="Times New Roman" panose="02020603050405020304" pitchFamily="18" charset="0"/>
                <a:cs typeface="Times New Roman" panose="02020603050405020304" pitchFamily="18" charset="0"/>
              </a:rPr>
              <a:t>Run the cells and follow the walkthrough</a:t>
            </a:r>
          </a:p>
        </p:txBody>
      </p:sp>
      <p:sp>
        <p:nvSpPr>
          <p:cNvPr id="9" name="Rectangle 8">
            <a:extLst>
              <a:ext uri="{FF2B5EF4-FFF2-40B4-BE49-F238E27FC236}">
                <a16:creationId xmlns:a16="http://schemas.microsoft.com/office/drawing/2014/main" id="{63404650-7926-1F47-AF24-F3532E0865CB}"/>
              </a:ext>
            </a:extLst>
          </p:cNvPr>
          <p:cNvSpPr/>
          <p:nvPr/>
        </p:nvSpPr>
        <p:spPr>
          <a:xfrm>
            <a:off x="12614778" y="1825626"/>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2: </a:t>
            </a:r>
            <a:r>
              <a:rPr lang="en-US" sz="2400">
                <a:latin typeface="Times New Roman" panose="02020603050405020304" pitchFamily="18" charset="0"/>
                <a:cs typeface="Times New Roman" panose="02020603050405020304" pitchFamily="18" charset="0"/>
              </a:rPr>
              <a:t>First import the OpenCV using cv2</a:t>
            </a:r>
          </a:p>
        </p:txBody>
      </p:sp>
      <p:sp>
        <p:nvSpPr>
          <p:cNvPr id="10" name="Rectangle 9">
            <a:extLst>
              <a:ext uri="{FF2B5EF4-FFF2-40B4-BE49-F238E27FC236}">
                <a16:creationId xmlns:a16="http://schemas.microsoft.com/office/drawing/2014/main" id="{9A6A680F-061E-5744-8186-3EBFE3E58252}"/>
              </a:ext>
            </a:extLst>
          </p:cNvPr>
          <p:cNvSpPr/>
          <p:nvPr/>
        </p:nvSpPr>
        <p:spPr>
          <a:xfrm>
            <a:off x="13283174" y="8753414"/>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3: </a:t>
            </a:r>
            <a:r>
              <a:rPr lang="en-US" sz="2400">
                <a:latin typeface="Times New Roman" panose="02020603050405020304" pitchFamily="18" charset="0"/>
                <a:cs typeface="Times New Roman" panose="02020603050405020304" pitchFamily="18" charset="0"/>
              </a:rPr>
              <a:t>Check the version of </a:t>
            </a:r>
            <a:r>
              <a:rPr lang="en-US" sz="2400" err="1">
                <a:latin typeface="Times New Roman" panose="02020603050405020304" pitchFamily="18" charset="0"/>
                <a:cs typeface="Times New Roman" panose="02020603050405020304" pitchFamily="18" charset="0"/>
              </a:rPr>
              <a:t>opencv</a:t>
            </a:r>
            <a:r>
              <a:rPr lang="en-US" sz="2400">
                <a:latin typeface="Times New Roman" panose="02020603050405020304" pitchFamily="18" charset="0"/>
                <a:cs typeface="Times New Roman" panose="02020603050405020304" pitchFamily="18" charset="0"/>
              </a:rPr>
              <a:t>-python</a:t>
            </a:r>
          </a:p>
        </p:txBody>
      </p:sp>
      <p:sp>
        <p:nvSpPr>
          <p:cNvPr id="11" name="Rectangle 10">
            <a:extLst>
              <a:ext uri="{FF2B5EF4-FFF2-40B4-BE49-F238E27FC236}">
                <a16:creationId xmlns:a16="http://schemas.microsoft.com/office/drawing/2014/main" id="{B1E36067-4729-0E47-A00F-1A42C9953B3F}"/>
              </a:ext>
            </a:extLst>
          </p:cNvPr>
          <p:cNvSpPr/>
          <p:nvPr/>
        </p:nvSpPr>
        <p:spPr>
          <a:xfrm>
            <a:off x="838199" y="1830370"/>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1:</a:t>
            </a:r>
            <a:r>
              <a:rPr lang="en-US" sz="2400">
                <a:latin typeface="Times New Roman" panose="02020603050405020304" pitchFamily="18" charset="0"/>
                <a:cs typeface="Times New Roman" panose="02020603050405020304" pitchFamily="18" charset="0"/>
              </a:rPr>
              <a:t> Open provided </a:t>
            </a:r>
            <a:r>
              <a:rPr lang="en-US" sz="2400" err="1">
                <a:latin typeface="Times New Roman" panose="02020603050405020304" pitchFamily="18" charset="0"/>
                <a:cs typeface="Times New Roman" panose="02020603050405020304" pitchFamily="18" charset="0"/>
              </a:rPr>
              <a:t>jupyter</a:t>
            </a:r>
            <a:r>
              <a:rPr lang="en-US" sz="2400">
                <a:latin typeface="Times New Roman" panose="02020603050405020304" pitchFamily="18" charset="0"/>
                <a:cs typeface="Times New Roman" panose="02020603050405020304" pitchFamily="18" charset="0"/>
              </a:rPr>
              <a:t> notebook</a:t>
            </a:r>
          </a:p>
        </p:txBody>
      </p:sp>
      <p:pic>
        <p:nvPicPr>
          <p:cNvPr id="12" name="Picture 11" descr="Graphical user interface, text, application&#10;&#10;Description automatically generated">
            <a:extLst>
              <a:ext uri="{FF2B5EF4-FFF2-40B4-BE49-F238E27FC236}">
                <a16:creationId xmlns:a16="http://schemas.microsoft.com/office/drawing/2014/main" id="{0D9A1EC5-5BA2-3949-81F1-AEED98F42F1F}"/>
              </a:ext>
            </a:extLst>
          </p:cNvPr>
          <p:cNvPicPr>
            <a:picLocks noChangeAspect="1"/>
          </p:cNvPicPr>
          <p:nvPr/>
        </p:nvPicPr>
        <p:blipFill>
          <a:blip r:embed="rId4"/>
          <a:stretch>
            <a:fillRect/>
          </a:stretch>
        </p:blipFill>
        <p:spPr>
          <a:xfrm>
            <a:off x="12823784" y="3001497"/>
            <a:ext cx="7802012" cy="2001282"/>
          </a:xfrm>
          <a:prstGeom prst="rect">
            <a:avLst/>
          </a:prstGeom>
        </p:spPr>
      </p:pic>
      <p:sp>
        <p:nvSpPr>
          <p:cNvPr id="13" name="Slide Number Placeholder 12">
            <a:extLst>
              <a:ext uri="{FF2B5EF4-FFF2-40B4-BE49-F238E27FC236}">
                <a16:creationId xmlns:a16="http://schemas.microsoft.com/office/drawing/2014/main" id="{662BCBE2-3D1C-6940-A03D-21B2CBD3EDE0}"/>
              </a:ext>
            </a:extLst>
          </p:cNvPr>
          <p:cNvSpPr>
            <a:spLocks noGrp="1"/>
          </p:cNvSpPr>
          <p:nvPr>
            <p:ph type="sldNum" sz="quarter" idx="12"/>
          </p:nvPr>
        </p:nvSpPr>
        <p:spPr/>
        <p:txBody>
          <a:bodyPr/>
          <a:lstStyle/>
          <a:p>
            <a:fld id="{821DC9A6-CD1B-3247-BF83-9BCC033B24C8}" type="slidenum">
              <a:rPr lang="en-US" smtClean="0"/>
              <a:t>10</a:t>
            </a:fld>
            <a:endParaRPr lang="en-US"/>
          </a:p>
        </p:txBody>
      </p:sp>
      <p:cxnSp>
        <p:nvCxnSpPr>
          <p:cNvPr id="14" name="Straight Connector 13">
            <a:extLst>
              <a:ext uri="{FF2B5EF4-FFF2-40B4-BE49-F238E27FC236}">
                <a16:creationId xmlns:a16="http://schemas.microsoft.com/office/drawing/2014/main" id="{83B8DAA8-16AB-C04F-A513-2C08E1DB1238}"/>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54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E6E2-D4B5-F140-839F-C082F83E35B3}"/>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Walkthrough </a:t>
            </a:r>
          </a:p>
        </p:txBody>
      </p:sp>
      <p:pic>
        <p:nvPicPr>
          <p:cNvPr id="5" name="Picture 4" descr="Graphical user interface, text, application&#10;&#10;Description automatically generated">
            <a:extLst>
              <a:ext uri="{FF2B5EF4-FFF2-40B4-BE49-F238E27FC236}">
                <a16:creationId xmlns:a16="http://schemas.microsoft.com/office/drawing/2014/main" id="{B6BD3508-614A-D44D-BB1D-0A3C237716B6}"/>
              </a:ext>
            </a:extLst>
          </p:cNvPr>
          <p:cNvPicPr>
            <a:picLocks noChangeAspect="1"/>
          </p:cNvPicPr>
          <p:nvPr/>
        </p:nvPicPr>
        <p:blipFill rotWithShape="1">
          <a:blip r:embed="rId2"/>
          <a:srcRect r="10059"/>
          <a:stretch/>
        </p:blipFill>
        <p:spPr>
          <a:xfrm>
            <a:off x="-10944498" y="2914301"/>
            <a:ext cx="4561234" cy="2088478"/>
          </a:xfrm>
          <a:prstGeom prst="rect">
            <a:avLst/>
          </a:prstGeom>
          <a:ln>
            <a:solidFill>
              <a:schemeClr val="tx1">
                <a:lumMod val="95000"/>
                <a:lumOff val="5000"/>
              </a:schemeClr>
            </a:solidFill>
          </a:ln>
        </p:spPr>
      </p:pic>
      <p:pic>
        <p:nvPicPr>
          <p:cNvPr id="7" name="Picture 6" descr="Graphical user interface, text, application, email&#10;&#10;Description automatically generated">
            <a:extLst>
              <a:ext uri="{FF2B5EF4-FFF2-40B4-BE49-F238E27FC236}">
                <a16:creationId xmlns:a16="http://schemas.microsoft.com/office/drawing/2014/main" id="{F4278564-F6C2-8F42-BCDF-6D124E79A743}"/>
              </a:ext>
            </a:extLst>
          </p:cNvPr>
          <p:cNvPicPr>
            <a:picLocks noChangeAspect="1"/>
          </p:cNvPicPr>
          <p:nvPr/>
        </p:nvPicPr>
        <p:blipFill rotWithShape="1">
          <a:blip r:embed="rId3"/>
          <a:srcRect r="8098"/>
          <a:stretch/>
        </p:blipFill>
        <p:spPr>
          <a:xfrm>
            <a:off x="-5686697" y="2346008"/>
            <a:ext cx="4742242" cy="3225063"/>
          </a:xfrm>
          <a:prstGeom prst="rect">
            <a:avLst/>
          </a:prstGeom>
          <a:ln>
            <a:solidFill>
              <a:schemeClr val="tx1">
                <a:lumMod val="95000"/>
                <a:lumOff val="5000"/>
              </a:schemeClr>
            </a:solidFill>
          </a:ln>
        </p:spPr>
      </p:pic>
      <p:sp>
        <p:nvSpPr>
          <p:cNvPr id="8" name="Rectangle 7">
            <a:extLst>
              <a:ext uri="{FF2B5EF4-FFF2-40B4-BE49-F238E27FC236}">
                <a16:creationId xmlns:a16="http://schemas.microsoft.com/office/drawing/2014/main" id="{750C51F7-CD73-1E47-B6BB-4928CEA759AF}"/>
              </a:ext>
            </a:extLst>
          </p:cNvPr>
          <p:cNvSpPr/>
          <p:nvPr/>
        </p:nvSpPr>
        <p:spPr>
          <a:xfrm>
            <a:off x="838199" y="5720291"/>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Note: </a:t>
            </a:r>
            <a:r>
              <a:rPr lang="en-US" sz="2400">
                <a:latin typeface="Times New Roman" panose="02020603050405020304" pitchFamily="18" charset="0"/>
                <a:cs typeface="Times New Roman" panose="02020603050405020304" pitchFamily="18" charset="0"/>
              </a:rPr>
              <a:t>Run the cells and follow the walkthrough</a:t>
            </a:r>
          </a:p>
        </p:txBody>
      </p:sp>
      <p:sp>
        <p:nvSpPr>
          <p:cNvPr id="9" name="Rectangle 8">
            <a:extLst>
              <a:ext uri="{FF2B5EF4-FFF2-40B4-BE49-F238E27FC236}">
                <a16:creationId xmlns:a16="http://schemas.microsoft.com/office/drawing/2014/main" id="{63404650-7926-1F47-AF24-F3532E0865CB}"/>
              </a:ext>
            </a:extLst>
          </p:cNvPr>
          <p:cNvSpPr/>
          <p:nvPr/>
        </p:nvSpPr>
        <p:spPr>
          <a:xfrm>
            <a:off x="838199" y="1825626"/>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2: </a:t>
            </a:r>
            <a:r>
              <a:rPr lang="en-US" sz="2400">
                <a:latin typeface="Times New Roman" panose="02020603050405020304" pitchFamily="18" charset="0"/>
                <a:cs typeface="Times New Roman" panose="02020603050405020304" pitchFamily="18" charset="0"/>
              </a:rPr>
              <a:t>First import the OpenCV using cv2</a:t>
            </a:r>
          </a:p>
        </p:txBody>
      </p:sp>
      <p:sp>
        <p:nvSpPr>
          <p:cNvPr id="11" name="Rectangle 10">
            <a:extLst>
              <a:ext uri="{FF2B5EF4-FFF2-40B4-BE49-F238E27FC236}">
                <a16:creationId xmlns:a16="http://schemas.microsoft.com/office/drawing/2014/main" id="{B1E36067-4729-0E47-A00F-1A42C9953B3F}"/>
              </a:ext>
            </a:extLst>
          </p:cNvPr>
          <p:cNvSpPr/>
          <p:nvPr/>
        </p:nvSpPr>
        <p:spPr>
          <a:xfrm>
            <a:off x="-10944498" y="1830370"/>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1:</a:t>
            </a:r>
            <a:r>
              <a:rPr lang="en-US" sz="2400">
                <a:latin typeface="Times New Roman" panose="02020603050405020304" pitchFamily="18" charset="0"/>
                <a:cs typeface="Times New Roman" panose="02020603050405020304" pitchFamily="18" charset="0"/>
              </a:rPr>
              <a:t> Open provided </a:t>
            </a:r>
            <a:r>
              <a:rPr lang="en-US" sz="2400" err="1">
                <a:latin typeface="Times New Roman" panose="02020603050405020304" pitchFamily="18" charset="0"/>
                <a:cs typeface="Times New Roman" panose="02020603050405020304" pitchFamily="18" charset="0"/>
              </a:rPr>
              <a:t>jupyter</a:t>
            </a:r>
            <a:r>
              <a:rPr lang="en-US" sz="2400">
                <a:latin typeface="Times New Roman" panose="02020603050405020304" pitchFamily="18" charset="0"/>
                <a:cs typeface="Times New Roman" panose="02020603050405020304" pitchFamily="18" charset="0"/>
              </a:rPr>
              <a:t> notebook</a:t>
            </a:r>
          </a:p>
        </p:txBody>
      </p:sp>
      <p:pic>
        <p:nvPicPr>
          <p:cNvPr id="4" name="Picture 3" descr="Graphical user interface, text, application&#10;&#10;Description automatically generated">
            <a:extLst>
              <a:ext uri="{FF2B5EF4-FFF2-40B4-BE49-F238E27FC236}">
                <a16:creationId xmlns:a16="http://schemas.microsoft.com/office/drawing/2014/main" id="{9B247B14-77B4-D44F-847D-90AD6C89259D}"/>
              </a:ext>
            </a:extLst>
          </p:cNvPr>
          <p:cNvPicPr>
            <a:picLocks noChangeAspect="1"/>
          </p:cNvPicPr>
          <p:nvPr/>
        </p:nvPicPr>
        <p:blipFill>
          <a:blip r:embed="rId4"/>
          <a:stretch>
            <a:fillRect/>
          </a:stretch>
        </p:blipFill>
        <p:spPr>
          <a:xfrm>
            <a:off x="124654" y="2370546"/>
            <a:ext cx="12345256" cy="3165847"/>
          </a:xfrm>
          <a:prstGeom prst="rect">
            <a:avLst/>
          </a:prstGeom>
          <a:ln>
            <a:solidFill>
              <a:schemeClr val="tx1">
                <a:lumMod val="95000"/>
                <a:lumOff val="5000"/>
              </a:schemeClr>
            </a:solidFill>
          </a:ln>
        </p:spPr>
      </p:pic>
      <p:sp>
        <p:nvSpPr>
          <p:cNvPr id="12" name="Rectangle 11">
            <a:extLst>
              <a:ext uri="{FF2B5EF4-FFF2-40B4-BE49-F238E27FC236}">
                <a16:creationId xmlns:a16="http://schemas.microsoft.com/office/drawing/2014/main" id="{06117CF1-4589-AB43-938F-FB907EDADF93}"/>
              </a:ext>
            </a:extLst>
          </p:cNvPr>
          <p:cNvSpPr/>
          <p:nvPr/>
        </p:nvSpPr>
        <p:spPr>
          <a:xfrm>
            <a:off x="12620896" y="1825625"/>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3: </a:t>
            </a:r>
            <a:r>
              <a:rPr lang="en-US" sz="2400">
                <a:latin typeface="Times New Roman" panose="02020603050405020304" pitchFamily="18" charset="0"/>
                <a:cs typeface="Times New Roman" panose="02020603050405020304" pitchFamily="18" charset="0"/>
              </a:rPr>
              <a:t>Check the version of </a:t>
            </a:r>
            <a:r>
              <a:rPr lang="en-US" sz="2400" err="1">
                <a:latin typeface="Times New Roman" panose="02020603050405020304" pitchFamily="18" charset="0"/>
                <a:cs typeface="Times New Roman" panose="02020603050405020304" pitchFamily="18" charset="0"/>
              </a:rPr>
              <a:t>opencv</a:t>
            </a:r>
            <a:r>
              <a:rPr lang="en-US" sz="2400">
                <a:latin typeface="Times New Roman" panose="02020603050405020304" pitchFamily="18" charset="0"/>
                <a:cs typeface="Times New Roman" panose="02020603050405020304" pitchFamily="18" charset="0"/>
              </a:rPr>
              <a:t>-python</a:t>
            </a:r>
          </a:p>
        </p:txBody>
      </p:sp>
      <p:sp>
        <p:nvSpPr>
          <p:cNvPr id="6" name="Slide Number Placeholder 5">
            <a:extLst>
              <a:ext uri="{FF2B5EF4-FFF2-40B4-BE49-F238E27FC236}">
                <a16:creationId xmlns:a16="http://schemas.microsoft.com/office/drawing/2014/main" id="{6081EBA4-A03C-8F41-B332-0787AC6024C5}"/>
              </a:ext>
            </a:extLst>
          </p:cNvPr>
          <p:cNvSpPr>
            <a:spLocks noGrp="1"/>
          </p:cNvSpPr>
          <p:nvPr>
            <p:ph type="sldNum" sz="quarter" idx="12"/>
          </p:nvPr>
        </p:nvSpPr>
        <p:spPr/>
        <p:txBody>
          <a:bodyPr/>
          <a:lstStyle/>
          <a:p>
            <a:fld id="{821DC9A6-CD1B-3247-BF83-9BCC033B24C8}" type="slidenum">
              <a:rPr lang="en-US" smtClean="0"/>
              <a:t>11</a:t>
            </a:fld>
            <a:endParaRPr lang="en-US"/>
          </a:p>
        </p:txBody>
      </p:sp>
      <p:cxnSp>
        <p:nvCxnSpPr>
          <p:cNvPr id="13" name="Straight Connector 12">
            <a:extLst>
              <a:ext uri="{FF2B5EF4-FFF2-40B4-BE49-F238E27FC236}">
                <a16:creationId xmlns:a16="http://schemas.microsoft.com/office/drawing/2014/main" id="{5BB4CD60-6939-474C-BEE3-35A295164CAB}"/>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421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E6E2-D4B5-F140-839F-C082F83E35B3}"/>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Walkthrough </a:t>
            </a:r>
          </a:p>
        </p:txBody>
      </p:sp>
      <p:sp>
        <p:nvSpPr>
          <p:cNvPr id="8" name="Rectangle 7">
            <a:extLst>
              <a:ext uri="{FF2B5EF4-FFF2-40B4-BE49-F238E27FC236}">
                <a16:creationId xmlns:a16="http://schemas.microsoft.com/office/drawing/2014/main" id="{750C51F7-CD73-1E47-B6BB-4928CEA759AF}"/>
              </a:ext>
            </a:extLst>
          </p:cNvPr>
          <p:cNvSpPr/>
          <p:nvPr/>
        </p:nvSpPr>
        <p:spPr>
          <a:xfrm>
            <a:off x="838199" y="5720291"/>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Note: </a:t>
            </a:r>
            <a:r>
              <a:rPr lang="en-US" sz="2400">
                <a:latin typeface="Times New Roman" panose="02020603050405020304" pitchFamily="18" charset="0"/>
                <a:cs typeface="Times New Roman" panose="02020603050405020304" pitchFamily="18" charset="0"/>
              </a:rPr>
              <a:t>Run the cells and follow the walkthrough</a:t>
            </a:r>
          </a:p>
        </p:txBody>
      </p:sp>
      <p:sp>
        <p:nvSpPr>
          <p:cNvPr id="9" name="Rectangle 8">
            <a:extLst>
              <a:ext uri="{FF2B5EF4-FFF2-40B4-BE49-F238E27FC236}">
                <a16:creationId xmlns:a16="http://schemas.microsoft.com/office/drawing/2014/main" id="{63404650-7926-1F47-AF24-F3532E0865CB}"/>
              </a:ext>
            </a:extLst>
          </p:cNvPr>
          <p:cNvSpPr/>
          <p:nvPr/>
        </p:nvSpPr>
        <p:spPr>
          <a:xfrm>
            <a:off x="-6895012" y="1825626"/>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2: </a:t>
            </a:r>
            <a:r>
              <a:rPr lang="en-US" sz="2400">
                <a:latin typeface="Times New Roman" panose="02020603050405020304" pitchFamily="18" charset="0"/>
                <a:cs typeface="Times New Roman" panose="02020603050405020304" pitchFamily="18" charset="0"/>
              </a:rPr>
              <a:t>First import the OpenCV using cv2</a:t>
            </a:r>
          </a:p>
        </p:txBody>
      </p:sp>
      <p:sp>
        <p:nvSpPr>
          <p:cNvPr id="10" name="Rectangle 9">
            <a:extLst>
              <a:ext uri="{FF2B5EF4-FFF2-40B4-BE49-F238E27FC236}">
                <a16:creationId xmlns:a16="http://schemas.microsoft.com/office/drawing/2014/main" id="{9A6A680F-061E-5744-8186-3EBFE3E58252}"/>
              </a:ext>
            </a:extLst>
          </p:cNvPr>
          <p:cNvSpPr/>
          <p:nvPr/>
        </p:nvSpPr>
        <p:spPr>
          <a:xfrm>
            <a:off x="838199" y="1825625"/>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3: </a:t>
            </a:r>
            <a:r>
              <a:rPr lang="en-US" sz="2400">
                <a:latin typeface="Times New Roman" panose="02020603050405020304" pitchFamily="18" charset="0"/>
                <a:cs typeface="Times New Roman" panose="02020603050405020304" pitchFamily="18" charset="0"/>
              </a:rPr>
              <a:t>Check the version of </a:t>
            </a:r>
            <a:r>
              <a:rPr lang="en-US" sz="2400" err="1">
                <a:latin typeface="Times New Roman" panose="02020603050405020304" pitchFamily="18" charset="0"/>
                <a:cs typeface="Times New Roman" panose="02020603050405020304" pitchFamily="18" charset="0"/>
              </a:rPr>
              <a:t>opencv</a:t>
            </a:r>
            <a:r>
              <a:rPr lang="en-US" sz="2400">
                <a:latin typeface="Times New Roman" panose="02020603050405020304" pitchFamily="18" charset="0"/>
                <a:cs typeface="Times New Roman" panose="02020603050405020304" pitchFamily="18" charset="0"/>
              </a:rPr>
              <a:t>-python</a:t>
            </a:r>
          </a:p>
        </p:txBody>
      </p:sp>
      <p:pic>
        <p:nvPicPr>
          <p:cNvPr id="4" name="Picture 3" descr="Graphical user interface, text, application&#10;&#10;Description automatically generated">
            <a:extLst>
              <a:ext uri="{FF2B5EF4-FFF2-40B4-BE49-F238E27FC236}">
                <a16:creationId xmlns:a16="http://schemas.microsoft.com/office/drawing/2014/main" id="{9B247B14-77B4-D44F-847D-90AD6C89259D}"/>
              </a:ext>
            </a:extLst>
          </p:cNvPr>
          <p:cNvPicPr>
            <a:picLocks noChangeAspect="1"/>
          </p:cNvPicPr>
          <p:nvPr/>
        </p:nvPicPr>
        <p:blipFill>
          <a:blip r:embed="rId2"/>
          <a:stretch>
            <a:fillRect/>
          </a:stretch>
        </p:blipFill>
        <p:spPr>
          <a:xfrm>
            <a:off x="2194994" y="3003150"/>
            <a:ext cx="7802012" cy="2001282"/>
          </a:xfrm>
          <a:prstGeom prst="rect">
            <a:avLst/>
          </a:prstGeom>
          <a:ln>
            <a:solidFill>
              <a:schemeClr val="tx1">
                <a:lumMod val="95000"/>
                <a:lumOff val="5000"/>
              </a:schemeClr>
            </a:solidFill>
          </a:ln>
        </p:spPr>
      </p:pic>
      <p:sp>
        <p:nvSpPr>
          <p:cNvPr id="3" name="Slide Number Placeholder 2">
            <a:extLst>
              <a:ext uri="{FF2B5EF4-FFF2-40B4-BE49-F238E27FC236}">
                <a16:creationId xmlns:a16="http://schemas.microsoft.com/office/drawing/2014/main" id="{84556250-0D89-D441-BD5F-BBD787A3A1DE}"/>
              </a:ext>
            </a:extLst>
          </p:cNvPr>
          <p:cNvSpPr>
            <a:spLocks noGrp="1"/>
          </p:cNvSpPr>
          <p:nvPr>
            <p:ph type="sldNum" sz="quarter" idx="12"/>
          </p:nvPr>
        </p:nvSpPr>
        <p:spPr/>
        <p:txBody>
          <a:bodyPr/>
          <a:lstStyle/>
          <a:p>
            <a:fld id="{821DC9A6-CD1B-3247-BF83-9BCC033B24C8}" type="slidenum">
              <a:rPr lang="en-US" smtClean="0"/>
              <a:t>12</a:t>
            </a:fld>
            <a:endParaRPr lang="en-US"/>
          </a:p>
        </p:txBody>
      </p:sp>
      <p:cxnSp>
        <p:nvCxnSpPr>
          <p:cNvPr id="12" name="Straight Connector 11">
            <a:extLst>
              <a:ext uri="{FF2B5EF4-FFF2-40B4-BE49-F238E27FC236}">
                <a16:creationId xmlns:a16="http://schemas.microsoft.com/office/drawing/2014/main" id="{18398A28-ADFF-1144-A5DB-CD1D40738D5A}"/>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787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F2E1-333B-9841-B5C5-08E2BF072EDB}"/>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Read Image</a:t>
            </a:r>
          </a:p>
        </p:txBody>
      </p:sp>
      <p:sp>
        <p:nvSpPr>
          <p:cNvPr id="5" name="Slide Number Placeholder 4">
            <a:extLst>
              <a:ext uri="{FF2B5EF4-FFF2-40B4-BE49-F238E27FC236}">
                <a16:creationId xmlns:a16="http://schemas.microsoft.com/office/drawing/2014/main" id="{14142DCD-F513-3445-BF3F-388CD97363B9}"/>
              </a:ext>
            </a:extLst>
          </p:cNvPr>
          <p:cNvSpPr>
            <a:spLocks noGrp="1"/>
          </p:cNvSpPr>
          <p:nvPr>
            <p:ph type="sldNum" sz="quarter" idx="12"/>
          </p:nvPr>
        </p:nvSpPr>
        <p:spPr/>
        <p:txBody>
          <a:bodyPr/>
          <a:lstStyle/>
          <a:p>
            <a:fld id="{821DC9A6-CD1B-3247-BF83-9BCC033B24C8}" type="slidenum">
              <a:rPr lang="en-US" smtClean="0"/>
              <a:t>13</a:t>
            </a:fld>
            <a:endParaRPr lang="en-US"/>
          </a:p>
        </p:txBody>
      </p:sp>
      <p:sp>
        <p:nvSpPr>
          <p:cNvPr id="6" name="Rectangle 5">
            <a:extLst>
              <a:ext uri="{FF2B5EF4-FFF2-40B4-BE49-F238E27FC236}">
                <a16:creationId xmlns:a16="http://schemas.microsoft.com/office/drawing/2014/main" id="{B9BDCA70-B330-8C45-8990-485D81CFE7B9}"/>
              </a:ext>
            </a:extLst>
          </p:cNvPr>
          <p:cNvSpPr/>
          <p:nvPr/>
        </p:nvSpPr>
        <p:spPr>
          <a:xfrm>
            <a:off x="838198" y="1828800"/>
            <a:ext cx="7772401" cy="1307537"/>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Load image to memory (RAM)</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Image loads as n-dimensional </a:t>
            </a:r>
            <a:r>
              <a:rPr lang="en-US" sz="2800" err="1">
                <a:latin typeface="Times New Roman" panose="02020603050405020304" pitchFamily="18" charset="0"/>
                <a:cs typeface="Times New Roman" panose="02020603050405020304" pitchFamily="18" charset="0"/>
              </a:rPr>
              <a:t>numpy</a:t>
            </a:r>
            <a:r>
              <a:rPr lang="en-US" sz="2800">
                <a:latin typeface="Times New Roman" panose="02020603050405020304" pitchFamily="18" charset="0"/>
                <a:cs typeface="Times New Roman" panose="02020603050405020304" pitchFamily="18" charset="0"/>
              </a:rPr>
              <a:t> array</a:t>
            </a:r>
          </a:p>
        </p:txBody>
      </p:sp>
      <p:pic>
        <p:nvPicPr>
          <p:cNvPr id="10" name="Picture 9" descr="Graphical user interface, application, Word&#10;&#10;Description automatically generated">
            <a:extLst>
              <a:ext uri="{FF2B5EF4-FFF2-40B4-BE49-F238E27FC236}">
                <a16:creationId xmlns:a16="http://schemas.microsoft.com/office/drawing/2014/main" id="{FA6006A9-CB4C-E649-B865-149131058090}"/>
              </a:ext>
            </a:extLst>
          </p:cNvPr>
          <p:cNvPicPr>
            <a:picLocks noChangeAspect="1"/>
          </p:cNvPicPr>
          <p:nvPr/>
        </p:nvPicPr>
        <p:blipFill>
          <a:blip r:embed="rId2"/>
          <a:stretch>
            <a:fillRect/>
          </a:stretch>
        </p:blipFill>
        <p:spPr>
          <a:xfrm>
            <a:off x="3902579" y="3101786"/>
            <a:ext cx="4519376" cy="2777668"/>
          </a:xfrm>
          <a:prstGeom prst="rect">
            <a:avLst/>
          </a:prstGeom>
          <a:ln>
            <a:solidFill>
              <a:schemeClr val="tx1">
                <a:lumMod val="95000"/>
                <a:lumOff val="5000"/>
              </a:schemeClr>
            </a:solidFill>
          </a:ln>
        </p:spPr>
      </p:pic>
      <p:pic>
        <p:nvPicPr>
          <p:cNvPr id="8" name="Picture 7" descr="Graphical user interface, application&#10;&#10;Description automatically generated">
            <a:extLst>
              <a:ext uri="{FF2B5EF4-FFF2-40B4-BE49-F238E27FC236}">
                <a16:creationId xmlns:a16="http://schemas.microsoft.com/office/drawing/2014/main" id="{C7113029-0DE9-E941-9328-0FC6FFB0D3C0}"/>
              </a:ext>
            </a:extLst>
          </p:cNvPr>
          <p:cNvPicPr>
            <a:picLocks noChangeAspect="1"/>
          </p:cNvPicPr>
          <p:nvPr/>
        </p:nvPicPr>
        <p:blipFill rotWithShape="1">
          <a:blip r:embed="rId3"/>
          <a:srcRect r="32945"/>
          <a:stretch/>
        </p:blipFill>
        <p:spPr>
          <a:xfrm>
            <a:off x="3049307" y="3101786"/>
            <a:ext cx="7052941" cy="2777668"/>
          </a:xfrm>
          <a:prstGeom prst="rect">
            <a:avLst/>
          </a:prstGeom>
          <a:ln>
            <a:solidFill>
              <a:schemeClr val="tx1">
                <a:lumMod val="95000"/>
                <a:lumOff val="5000"/>
              </a:schemeClr>
            </a:solidFill>
          </a:ln>
        </p:spPr>
      </p:pic>
      <p:cxnSp>
        <p:nvCxnSpPr>
          <p:cNvPr id="11" name="Straight Connector 10">
            <a:extLst>
              <a:ext uri="{FF2B5EF4-FFF2-40B4-BE49-F238E27FC236}">
                <a16:creationId xmlns:a16="http://schemas.microsoft.com/office/drawing/2014/main" id="{31A33915-9879-B04D-ABEE-D73F738DB4F7}"/>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71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xit" presetSubtype="0" fill="hold" nodeType="with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F2E1-333B-9841-B5C5-08E2BF072EDB}"/>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Display Image</a:t>
            </a:r>
          </a:p>
        </p:txBody>
      </p:sp>
      <p:sp>
        <p:nvSpPr>
          <p:cNvPr id="4" name="Slide Number Placeholder 3">
            <a:extLst>
              <a:ext uri="{FF2B5EF4-FFF2-40B4-BE49-F238E27FC236}">
                <a16:creationId xmlns:a16="http://schemas.microsoft.com/office/drawing/2014/main" id="{7406ACA8-B249-014A-B136-EB8D081F6475}"/>
              </a:ext>
            </a:extLst>
          </p:cNvPr>
          <p:cNvSpPr>
            <a:spLocks noGrp="1"/>
          </p:cNvSpPr>
          <p:nvPr>
            <p:ph type="sldNum" sz="quarter" idx="12"/>
          </p:nvPr>
        </p:nvSpPr>
        <p:spPr/>
        <p:txBody>
          <a:bodyPr/>
          <a:lstStyle/>
          <a:p>
            <a:fld id="{821DC9A6-CD1B-3247-BF83-9BCC033B24C8}" type="slidenum">
              <a:rPr lang="en-US" smtClean="0"/>
              <a:t>14</a:t>
            </a:fld>
            <a:endParaRPr lang="en-US"/>
          </a:p>
        </p:txBody>
      </p:sp>
      <p:sp>
        <p:nvSpPr>
          <p:cNvPr id="5" name="Rectangle 4">
            <a:extLst>
              <a:ext uri="{FF2B5EF4-FFF2-40B4-BE49-F238E27FC236}">
                <a16:creationId xmlns:a16="http://schemas.microsoft.com/office/drawing/2014/main" id="{5933E661-627F-DA4E-B500-D843C8DE7D00}"/>
              </a:ext>
            </a:extLst>
          </p:cNvPr>
          <p:cNvSpPr/>
          <p:nvPr/>
        </p:nvSpPr>
        <p:spPr>
          <a:xfrm>
            <a:off x="838198" y="1828800"/>
            <a:ext cx="7772401" cy="260019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Matplotlib plots are used to show cv2 images</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Install Matplotlib using pip</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Import </a:t>
            </a:r>
            <a:r>
              <a:rPr lang="en-US" sz="2800" i="1" err="1">
                <a:latin typeface="Times New Roman" panose="02020603050405020304" pitchFamily="18" charset="0"/>
                <a:cs typeface="Times New Roman" panose="02020603050405020304" pitchFamily="18" charset="0"/>
              </a:rPr>
              <a:t>pyplots</a:t>
            </a:r>
            <a:r>
              <a:rPr lang="en-US" sz="2800" i="1">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from </a:t>
            </a:r>
            <a:r>
              <a:rPr lang="en-US" sz="2800" i="1">
                <a:latin typeface="Times New Roman" panose="02020603050405020304" pitchFamily="18" charset="0"/>
                <a:cs typeface="Times New Roman" panose="02020603050405020304" pitchFamily="18" charset="0"/>
              </a:rPr>
              <a:t>matplotlib</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Image is in BGR format</a:t>
            </a:r>
          </a:p>
        </p:txBody>
      </p:sp>
      <p:pic>
        <p:nvPicPr>
          <p:cNvPr id="7" name="Picture 6" descr="Graphical user interface, text, application&#10;&#10;Description automatically generated">
            <a:extLst>
              <a:ext uri="{FF2B5EF4-FFF2-40B4-BE49-F238E27FC236}">
                <a16:creationId xmlns:a16="http://schemas.microsoft.com/office/drawing/2014/main" id="{FAD230D5-6ADF-B34E-8B56-F6E7D091C689}"/>
              </a:ext>
            </a:extLst>
          </p:cNvPr>
          <p:cNvPicPr>
            <a:picLocks noChangeAspect="1"/>
          </p:cNvPicPr>
          <p:nvPr/>
        </p:nvPicPr>
        <p:blipFill>
          <a:blip r:embed="rId2"/>
          <a:stretch>
            <a:fillRect/>
          </a:stretch>
        </p:blipFill>
        <p:spPr>
          <a:xfrm>
            <a:off x="6438913" y="2593633"/>
            <a:ext cx="4343372" cy="3239844"/>
          </a:xfrm>
          <a:prstGeom prst="rect">
            <a:avLst/>
          </a:prstGeom>
          <a:ln>
            <a:solidFill>
              <a:schemeClr val="tx1">
                <a:lumMod val="95000"/>
                <a:lumOff val="5000"/>
              </a:schemeClr>
            </a:solidFill>
          </a:ln>
        </p:spPr>
      </p:pic>
      <p:cxnSp>
        <p:nvCxnSpPr>
          <p:cNvPr id="8" name="Straight Connector 7">
            <a:extLst>
              <a:ext uri="{FF2B5EF4-FFF2-40B4-BE49-F238E27FC236}">
                <a16:creationId xmlns:a16="http://schemas.microsoft.com/office/drawing/2014/main" id="{A0761FCF-3831-B24B-80D6-B79F1AC50E34}"/>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314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F2E1-333B-9841-B5C5-08E2BF072EDB}"/>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Resize</a:t>
            </a:r>
          </a:p>
        </p:txBody>
      </p:sp>
      <p:sp>
        <p:nvSpPr>
          <p:cNvPr id="5" name="Slide Number Placeholder 4">
            <a:extLst>
              <a:ext uri="{FF2B5EF4-FFF2-40B4-BE49-F238E27FC236}">
                <a16:creationId xmlns:a16="http://schemas.microsoft.com/office/drawing/2014/main" id="{CED60992-0C2D-1849-881E-89EEC63E1C60}"/>
              </a:ext>
            </a:extLst>
          </p:cNvPr>
          <p:cNvSpPr>
            <a:spLocks noGrp="1"/>
          </p:cNvSpPr>
          <p:nvPr>
            <p:ph type="sldNum" sz="quarter" idx="12"/>
          </p:nvPr>
        </p:nvSpPr>
        <p:spPr/>
        <p:txBody>
          <a:bodyPr/>
          <a:lstStyle/>
          <a:p>
            <a:fld id="{821DC9A6-CD1B-3247-BF83-9BCC033B24C8}" type="slidenum">
              <a:rPr lang="en-US" smtClean="0"/>
              <a:t>15</a:t>
            </a:fld>
            <a:endParaRPr lang="en-US"/>
          </a:p>
        </p:txBody>
      </p:sp>
      <p:sp>
        <p:nvSpPr>
          <p:cNvPr id="6" name="Rectangle 5">
            <a:extLst>
              <a:ext uri="{FF2B5EF4-FFF2-40B4-BE49-F238E27FC236}">
                <a16:creationId xmlns:a16="http://schemas.microsoft.com/office/drawing/2014/main" id="{E6A22C87-DD12-B040-8AA7-BF8A4BE86A29}"/>
              </a:ext>
            </a:extLst>
          </p:cNvPr>
          <p:cNvSpPr/>
          <p:nvPr/>
        </p:nvSpPr>
        <p:spPr>
          <a:xfrm>
            <a:off x="838200" y="1828800"/>
            <a:ext cx="5531432" cy="260019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Resized to any array size</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Interpolation Required</a:t>
            </a:r>
            <a:endParaRPr lang="en-US" sz="2800" i="1">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Linear and Nearest-Neighbors are mostly used</a:t>
            </a:r>
          </a:p>
        </p:txBody>
      </p:sp>
      <p:pic>
        <p:nvPicPr>
          <p:cNvPr id="10" name="Picture 9" descr="Graphical user interface, text&#10;&#10;Description automatically generated">
            <a:extLst>
              <a:ext uri="{FF2B5EF4-FFF2-40B4-BE49-F238E27FC236}">
                <a16:creationId xmlns:a16="http://schemas.microsoft.com/office/drawing/2014/main" id="{78BA907C-B63A-D248-B8D9-A8520B7F029F}"/>
              </a:ext>
            </a:extLst>
          </p:cNvPr>
          <p:cNvPicPr>
            <a:picLocks noChangeAspect="1"/>
          </p:cNvPicPr>
          <p:nvPr/>
        </p:nvPicPr>
        <p:blipFill>
          <a:blip r:embed="rId2"/>
          <a:stretch>
            <a:fillRect/>
          </a:stretch>
        </p:blipFill>
        <p:spPr>
          <a:xfrm>
            <a:off x="6369631" y="2543006"/>
            <a:ext cx="4984169" cy="2961025"/>
          </a:xfrm>
          <a:prstGeom prst="rect">
            <a:avLst/>
          </a:prstGeom>
          <a:ln>
            <a:solidFill>
              <a:schemeClr val="tx1">
                <a:lumMod val="95000"/>
                <a:lumOff val="5000"/>
              </a:schemeClr>
            </a:solidFill>
          </a:ln>
        </p:spPr>
      </p:pic>
      <p:cxnSp>
        <p:nvCxnSpPr>
          <p:cNvPr id="12" name="Straight Connector 11">
            <a:extLst>
              <a:ext uri="{FF2B5EF4-FFF2-40B4-BE49-F238E27FC236}">
                <a16:creationId xmlns:a16="http://schemas.microsoft.com/office/drawing/2014/main" id="{B77BD4A9-EBCC-1F49-BDBC-722BCEFCCEDF}"/>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83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F2E1-333B-9841-B5C5-08E2BF072EDB}"/>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Rotate</a:t>
            </a:r>
          </a:p>
        </p:txBody>
      </p:sp>
      <p:sp>
        <p:nvSpPr>
          <p:cNvPr id="4" name="Slide Number Placeholder 3">
            <a:extLst>
              <a:ext uri="{FF2B5EF4-FFF2-40B4-BE49-F238E27FC236}">
                <a16:creationId xmlns:a16="http://schemas.microsoft.com/office/drawing/2014/main" id="{91DB0C8A-16AF-F04E-9941-49C3CEF0EE07}"/>
              </a:ext>
            </a:extLst>
          </p:cNvPr>
          <p:cNvSpPr>
            <a:spLocks noGrp="1"/>
          </p:cNvSpPr>
          <p:nvPr>
            <p:ph type="sldNum" sz="quarter" idx="12"/>
          </p:nvPr>
        </p:nvSpPr>
        <p:spPr/>
        <p:txBody>
          <a:bodyPr/>
          <a:lstStyle/>
          <a:p>
            <a:fld id="{821DC9A6-CD1B-3247-BF83-9BCC033B24C8}" type="slidenum">
              <a:rPr lang="en-US" smtClean="0"/>
              <a:t>16</a:t>
            </a:fld>
            <a:endParaRPr lang="en-US"/>
          </a:p>
        </p:txBody>
      </p:sp>
      <p:cxnSp>
        <p:nvCxnSpPr>
          <p:cNvPr id="5" name="Straight Connector 4">
            <a:extLst>
              <a:ext uri="{FF2B5EF4-FFF2-40B4-BE49-F238E27FC236}">
                <a16:creationId xmlns:a16="http://schemas.microsoft.com/office/drawing/2014/main" id="{A86CDCDC-C90D-274A-B66E-A00417E25A55}"/>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4B9F20-9B99-7B4F-BB18-45F31C9BCBB3}"/>
              </a:ext>
            </a:extLst>
          </p:cNvPr>
          <p:cNvSpPr/>
          <p:nvPr/>
        </p:nvSpPr>
        <p:spPr>
          <a:xfrm>
            <a:off x="838200" y="1828800"/>
            <a:ext cx="5531432" cy="260019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Use cv2</a:t>
            </a:r>
            <a:r>
              <a:rPr lang="en-US" sz="2800" i="1">
                <a:latin typeface="Times New Roman" panose="02020603050405020304" pitchFamily="18" charset="0"/>
                <a:cs typeface="Times New Roman" panose="02020603050405020304" pitchFamily="18" charset="0"/>
              </a:rPr>
              <a:t>.rotate() </a:t>
            </a:r>
            <a:r>
              <a:rPr lang="en-US" sz="2800">
                <a:latin typeface="Times New Roman" panose="02020603050405020304" pitchFamily="18" charset="0"/>
                <a:cs typeface="Times New Roman" panose="02020603050405020304" pitchFamily="18" charset="0"/>
              </a:rPr>
              <a:t>function</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Parameters are image and angle</a:t>
            </a:r>
            <a:endParaRPr lang="en-US" sz="2800" i="1">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If want custom rotation, check for the </a:t>
            </a:r>
            <a:r>
              <a:rPr lang="en-US" sz="2800" i="1" err="1">
                <a:latin typeface="Times New Roman" panose="02020603050405020304" pitchFamily="18" charset="0"/>
                <a:cs typeface="Times New Roman" panose="02020603050405020304" pitchFamily="18" charset="0"/>
              </a:rPr>
              <a:t>warpAffine</a:t>
            </a:r>
            <a:r>
              <a:rPr lang="en-US" sz="2800" i="1">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 function</a:t>
            </a:r>
          </a:p>
        </p:txBody>
      </p:sp>
      <p:pic>
        <p:nvPicPr>
          <p:cNvPr id="7" name="Picture 6">
            <a:extLst>
              <a:ext uri="{FF2B5EF4-FFF2-40B4-BE49-F238E27FC236}">
                <a16:creationId xmlns:a16="http://schemas.microsoft.com/office/drawing/2014/main" id="{99FB1D39-69C6-5849-8CB5-9192A9840FC8}"/>
              </a:ext>
            </a:extLst>
          </p:cNvPr>
          <p:cNvPicPr>
            <a:picLocks noChangeAspect="1"/>
          </p:cNvPicPr>
          <p:nvPr/>
        </p:nvPicPr>
        <p:blipFill>
          <a:blip r:embed="rId2"/>
          <a:srcRect/>
          <a:stretch/>
        </p:blipFill>
        <p:spPr>
          <a:xfrm>
            <a:off x="6589301" y="2543006"/>
            <a:ext cx="4544829" cy="2961025"/>
          </a:xfrm>
          <a:prstGeom prst="rect">
            <a:avLst/>
          </a:prstGeom>
          <a:ln>
            <a:solidFill>
              <a:schemeClr val="tx1">
                <a:lumMod val="95000"/>
                <a:lumOff val="5000"/>
              </a:schemeClr>
            </a:solidFill>
          </a:ln>
        </p:spPr>
      </p:pic>
    </p:spTree>
    <p:extLst>
      <p:ext uri="{BB962C8B-B14F-4D97-AF65-F5344CB8AC3E}">
        <p14:creationId xmlns:p14="http://schemas.microsoft.com/office/powerpoint/2010/main" val="3015228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A160-D88F-204C-A672-6D64C6D57EB2}"/>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Translate</a:t>
            </a:r>
          </a:p>
        </p:txBody>
      </p:sp>
      <p:sp>
        <p:nvSpPr>
          <p:cNvPr id="4" name="Slide Number Placeholder 3">
            <a:extLst>
              <a:ext uri="{FF2B5EF4-FFF2-40B4-BE49-F238E27FC236}">
                <a16:creationId xmlns:a16="http://schemas.microsoft.com/office/drawing/2014/main" id="{64878455-6EA9-9847-B335-743DE8900241}"/>
              </a:ext>
            </a:extLst>
          </p:cNvPr>
          <p:cNvSpPr>
            <a:spLocks noGrp="1"/>
          </p:cNvSpPr>
          <p:nvPr>
            <p:ph type="sldNum" sz="quarter" idx="12"/>
          </p:nvPr>
        </p:nvSpPr>
        <p:spPr/>
        <p:txBody>
          <a:bodyPr/>
          <a:lstStyle/>
          <a:p>
            <a:fld id="{821DC9A6-CD1B-3247-BF83-9BCC033B24C8}" type="slidenum">
              <a:rPr lang="en-US" smtClean="0"/>
              <a:t>17</a:t>
            </a:fld>
            <a:endParaRPr lang="en-US"/>
          </a:p>
        </p:txBody>
      </p:sp>
      <p:cxnSp>
        <p:nvCxnSpPr>
          <p:cNvPr id="5" name="Straight Connector 4">
            <a:extLst>
              <a:ext uri="{FF2B5EF4-FFF2-40B4-BE49-F238E27FC236}">
                <a16:creationId xmlns:a16="http://schemas.microsoft.com/office/drawing/2014/main" id="{4C13A02C-4DB8-3642-93C5-E668FD6D0EB6}"/>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03242F9-67D9-B243-A609-E6637D62CCDB}"/>
              </a:ext>
            </a:extLst>
          </p:cNvPr>
          <p:cNvSpPr/>
          <p:nvPr/>
        </p:nvSpPr>
        <p:spPr>
          <a:xfrm>
            <a:off x="838200" y="1828800"/>
            <a:ext cx="5531432" cy="324653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Translate image to specific size</a:t>
            </a:r>
          </a:p>
          <a:p>
            <a:pPr marL="457200" indent="-457200">
              <a:lnSpc>
                <a:spcPct val="150000"/>
              </a:lnSpc>
              <a:buFont typeface="Arial" panose="020B0604020202020204" pitchFamily="34" charset="0"/>
              <a:buChar char="•"/>
            </a:pPr>
            <a:r>
              <a:rPr lang="en-US" sz="2800" err="1">
                <a:latin typeface="Times New Roman" panose="02020603050405020304" pitchFamily="18" charset="0"/>
                <a:cs typeface="Times New Roman" panose="02020603050405020304" pitchFamily="18" charset="0"/>
              </a:rPr>
              <a:t>Numpy</a:t>
            </a:r>
            <a:r>
              <a:rPr lang="en-US" sz="2800">
                <a:latin typeface="Times New Roman" panose="02020603050405020304" pitchFamily="18" charset="0"/>
                <a:cs typeface="Times New Roman" panose="02020603050405020304" pitchFamily="18" charset="0"/>
              </a:rPr>
              <a:t> float arrays work with </a:t>
            </a:r>
            <a:r>
              <a:rPr lang="en-US" sz="2800" i="1" err="1">
                <a:latin typeface="Times New Roman" panose="02020603050405020304" pitchFamily="18" charset="0"/>
                <a:cs typeface="Times New Roman" panose="02020603050405020304" pitchFamily="18" charset="0"/>
              </a:rPr>
              <a:t>warpAffine</a:t>
            </a:r>
            <a:r>
              <a:rPr lang="en-US" sz="2800" i="1">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to translate</a:t>
            </a:r>
            <a:endParaRPr lang="en-US" sz="2800" i="1">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Example of translation by 100 pixels is given</a:t>
            </a:r>
          </a:p>
        </p:txBody>
      </p:sp>
      <p:pic>
        <p:nvPicPr>
          <p:cNvPr id="7" name="Picture 6">
            <a:extLst>
              <a:ext uri="{FF2B5EF4-FFF2-40B4-BE49-F238E27FC236}">
                <a16:creationId xmlns:a16="http://schemas.microsoft.com/office/drawing/2014/main" id="{583C91AB-37FE-4D4C-9878-8A03F38B87C6}"/>
              </a:ext>
            </a:extLst>
          </p:cNvPr>
          <p:cNvPicPr>
            <a:picLocks noChangeAspect="1"/>
          </p:cNvPicPr>
          <p:nvPr/>
        </p:nvPicPr>
        <p:blipFill>
          <a:blip r:embed="rId2"/>
          <a:srcRect/>
          <a:stretch/>
        </p:blipFill>
        <p:spPr>
          <a:xfrm>
            <a:off x="6638114" y="2428786"/>
            <a:ext cx="3944972" cy="3351169"/>
          </a:xfrm>
          <a:prstGeom prst="rect">
            <a:avLst/>
          </a:prstGeom>
          <a:ln>
            <a:solidFill>
              <a:schemeClr val="tx1">
                <a:lumMod val="95000"/>
                <a:lumOff val="5000"/>
              </a:schemeClr>
            </a:solidFill>
          </a:ln>
        </p:spPr>
      </p:pic>
    </p:spTree>
    <p:extLst>
      <p:ext uri="{BB962C8B-B14F-4D97-AF65-F5344CB8AC3E}">
        <p14:creationId xmlns:p14="http://schemas.microsoft.com/office/powerpoint/2010/main" val="916484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A160-D88F-204C-A672-6D64C6D57EB2}"/>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Concatenation</a:t>
            </a:r>
          </a:p>
        </p:txBody>
      </p:sp>
      <p:sp>
        <p:nvSpPr>
          <p:cNvPr id="4" name="Slide Number Placeholder 3">
            <a:extLst>
              <a:ext uri="{FF2B5EF4-FFF2-40B4-BE49-F238E27FC236}">
                <a16:creationId xmlns:a16="http://schemas.microsoft.com/office/drawing/2014/main" id="{9A0F5BD4-895B-1049-B921-DE755F762AF7}"/>
              </a:ext>
            </a:extLst>
          </p:cNvPr>
          <p:cNvSpPr>
            <a:spLocks noGrp="1"/>
          </p:cNvSpPr>
          <p:nvPr>
            <p:ph type="sldNum" sz="quarter" idx="12"/>
          </p:nvPr>
        </p:nvSpPr>
        <p:spPr/>
        <p:txBody>
          <a:bodyPr/>
          <a:lstStyle/>
          <a:p>
            <a:fld id="{821DC9A6-CD1B-3247-BF83-9BCC033B24C8}" type="slidenum">
              <a:rPr lang="en-US" smtClean="0"/>
              <a:t>18</a:t>
            </a:fld>
            <a:endParaRPr lang="en-US"/>
          </a:p>
        </p:txBody>
      </p:sp>
      <p:cxnSp>
        <p:nvCxnSpPr>
          <p:cNvPr id="5" name="Straight Connector 4">
            <a:extLst>
              <a:ext uri="{FF2B5EF4-FFF2-40B4-BE49-F238E27FC236}">
                <a16:creationId xmlns:a16="http://schemas.microsoft.com/office/drawing/2014/main" id="{1E0A24AE-36E5-FE44-A5A8-667C57B77165}"/>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B5395F0-3169-2047-88CD-1CB2221E1C81}"/>
              </a:ext>
            </a:extLst>
          </p:cNvPr>
          <p:cNvSpPr/>
          <p:nvPr/>
        </p:nvSpPr>
        <p:spPr>
          <a:xfrm>
            <a:off x="838200" y="1828800"/>
            <a:ext cx="5531432" cy="3246530"/>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Combine two different images</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New image is either vertically or horizontally concatenated</a:t>
            </a:r>
          </a:p>
          <a:p>
            <a:pPr marL="457200" indent="-457200">
              <a:lnSpc>
                <a:spcPct val="150000"/>
              </a:lnSpc>
              <a:buFont typeface="Arial" panose="020B0604020202020204" pitchFamily="34" charset="0"/>
              <a:buChar char="•"/>
            </a:pPr>
            <a:r>
              <a:rPr lang="en-US" sz="2800" i="1" err="1">
                <a:latin typeface="Times New Roman" panose="02020603050405020304" pitchFamily="18" charset="0"/>
                <a:cs typeface="Times New Roman" panose="02020603050405020304" pitchFamily="18" charset="0"/>
              </a:rPr>
              <a:t>vconcat</a:t>
            </a:r>
            <a:r>
              <a:rPr lang="en-US" sz="2800" i="1">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&amp; </a:t>
            </a:r>
            <a:r>
              <a:rPr lang="en-US" sz="2800" i="1" err="1">
                <a:latin typeface="Times New Roman" panose="02020603050405020304" pitchFamily="18" charset="0"/>
                <a:cs typeface="Times New Roman" panose="02020603050405020304" pitchFamily="18" charset="0"/>
              </a:rPr>
              <a:t>hconcat</a:t>
            </a:r>
            <a:r>
              <a:rPr lang="en-US" sz="2800" i="1">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Image dimensions must be same</a:t>
            </a:r>
            <a:endParaRPr lang="en-US" sz="2800" i="1">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613424C-8B24-164D-B4B2-0C4354CC75C0}"/>
              </a:ext>
            </a:extLst>
          </p:cNvPr>
          <p:cNvPicPr>
            <a:picLocks noChangeAspect="1"/>
          </p:cNvPicPr>
          <p:nvPr/>
        </p:nvPicPr>
        <p:blipFill>
          <a:blip r:embed="rId2"/>
          <a:srcRect/>
          <a:stretch/>
        </p:blipFill>
        <p:spPr>
          <a:xfrm>
            <a:off x="6711352" y="1875146"/>
            <a:ext cx="4481005" cy="4086910"/>
          </a:xfrm>
          <a:prstGeom prst="rect">
            <a:avLst/>
          </a:prstGeom>
          <a:ln>
            <a:solidFill>
              <a:schemeClr val="tx1">
                <a:lumMod val="95000"/>
                <a:lumOff val="5000"/>
              </a:schemeClr>
            </a:solidFill>
          </a:ln>
        </p:spPr>
      </p:pic>
    </p:spTree>
    <p:extLst>
      <p:ext uri="{BB962C8B-B14F-4D97-AF65-F5344CB8AC3E}">
        <p14:creationId xmlns:p14="http://schemas.microsoft.com/office/powerpoint/2010/main" val="35506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A160-D88F-204C-A672-6D64C6D57EB2}"/>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BGR to RGB</a:t>
            </a:r>
          </a:p>
        </p:txBody>
      </p:sp>
      <p:sp>
        <p:nvSpPr>
          <p:cNvPr id="4" name="Slide Number Placeholder 3">
            <a:extLst>
              <a:ext uri="{FF2B5EF4-FFF2-40B4-BE49-F238E27FC236}">
                <a16:creationId xmlns:a16="http://schemas.microsoft.com/office/drawing/2014/main" id="{C21EB1BD-C57F-3E45-AF68-82CA302D0296}"/>
              </a:ext>
            </a:extLst>
          </p:cNvPr>
          <p:cNvSpPr>
            <a:spLocks noGrp="1"/>
          </p:cNvSpPr>
          <p:nvPr>
            <p:ph type="sldNum" sz="quarter" idx="12"/>
          </p:nvPr>
        </p:nvSpPr>
        <p:spPr/>
        <p:txBody>
          <a:bodyPr/>
          <a:lstStyle/>
          <a:p>
            <a:fld id="{821DC9A6-CD1B-3247-BF83-9BCC033B24C8}" type="slidenum">
              <a:rPr lang="en-US" smtClean="0"/>
              <a:t>19</a:t>
            </a:fld>
            <a:endParaRPr lang="en-US"/>
          </a:p>
        </p:txBody>
      </p:sp>
      <p:cxnSp>
        <p:nvCxnSpPr>
          <p:cNvPr id="5" name="Straight Connector 4">
            <a:extLst>
              <a:ext uri="{FF2B5EF4-FFF2-40B4-BE49-F238E27FC236}">
                <a16:creationId xmlns:a16="http://schemas.microsoft.com/office/drawing/2014/main" id="{0427E9AC-DC6C-324E-83D6-1098A6C18117}"/>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05B1C91-E032-394F-8B2E-4D6600424586}"/>
              </a:ext>
            </a:extLst>
          </p:cNvPr>
          <p:cNvSpPr/>
          <p:nvPr/>
        </p:nvSpPr>
        <p:spPr>
          <a:xfrm>
            <a:off x="838200" y="1828800"/>
            <a:ext cx="5531432" cy="260019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OpenCV images are in BGR</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RGB is camera standard</a:t>
            </a:r>
            <a:endParaRPr lang="en-US" sz="2800" i="1">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OpenCV keeps BGR because of legacy</a:t>
            </a:r>
          </a:p>
        </p:txBody>
      </p:sp>
      <p:pic>
        <p:nvPicPr>
          <p:cNvPr id="7" name="Picture 6">
            <a:extLst>
              <a:ext uri="{FF2B5EF4-FFF2-40B4-BE49-F238E27FC236}">
                <a16:creationId xmlns:a16="http://schemas.microsoft.com/office/drawing/2014/main" id="{4F10E294-1AFD-4C4B-BCB4-EB7C625C1D7C}"/>
              </a:ext>
            </a:extLst>
          </p:cNvPr>
          <p:cNvPicPr>
            <a:picLocks noChangeAspect="1"/>
          </p:cNvPicPr>
          <p:nvPr/>
        </p:nvPicPr>
        <p:blipFill>
          <a:blip r:embed="rId2"/>
          <a:srcRect/>
          <a:stretch/>
        </p:blipFill>
        <p:spPr>
          <a:xfrm>
            <a:off x="6334440" y="1908297"/>
            <a:ext cx="5006684" cy="3948079"/>
          </a:xfrm>
          <a:prstGeom prst="rect">
            <a:avLst/>
          </a:prstGeom>
          <a:ln>
            <a:solidFill>
              <a:schemeClr val="tx1">
                <a:lumMod val="95000"/>
                <a:lumOff val="5000"/>
              </a:schemeClr>
            </a:solidFill>
          </a:ln>
        </p:spPr>
      </p:pic>
    </p:spTree>
    <p:extLst>
      <p:ext uri="{BB962C8B-B14F-4D97-AF65-F5344CB8AC3E}">
        <p14:creationId xmlns:p14="http://schemas.microsoft.com/office/powerpoint/2010/main" val="86104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A5ABF6-45E5-4A75-B212-BA1E59AF028B}"/>
              </a:ext>
            </a:extLst>
          </p:cNvPr>
          <p:cNvSpPr>
            <a:spLocks noGrp="1"/>
          </p:cNvSpPr>
          <p:nvPr>
            <p:ph type="title"/>
          </p:nvPr>
        </p:nvSpPr>
        <p:spPr>
          <a:xfrm>
            <a:off x="596179" y="5517365"/>
            <a:ext cx="10480571" cy="838985"/>
          </a:xfrm>
        </p:spPr>
        <p:txBody>
          <a:bodyPr>
            <a:normAutofit/>
          </a:bodyPr>
          <a:lstStyle/>
          <a:p>
            <a:pPr algn="ctr"/>
            <a:r>
              <a:rPr lang="en-US" sz="4800">
                <a:solidFill>
                  <a:srgbClr val="0070C0"/>
                </a:solidFill>
                <a:latin typeface="Times New Roman" panose="02020603050405020304" pitchFamily="18" charset="0"/>
                <a:ea typeface="+mn-ea"/>
                <a:cs typeface="Times New Roman" panose="02020603050405020304" pitchFamily="18" charset="0"/>
              </a:rPr>
              <a:t>Classification of Handwritten Digits</a:t>
            </a:r>
          </a:p>
        </p:txBody>
      </p:sp>
      <p:pic>
        <p:nvPicPr>
          <p:cNvPr id="6" name="Picture 5">
            <a:extLst>
              <a:ext uri="{FF2B5EF4-FFF2-40B4-BE49-F238E27FC236}">
                <a16:creationId xmlns:a16="http://schemas.microsoft.com/office/drawing/2014/main" id="{941702AF-E97A-402F-BEF4-CA783482671D}"/>
              </a:ext>
            </a:extLst>
          </p:cNvPr>
          <p:cNvPicPr>
            <a:picLocks noChangeAspect="1"/>
          </p:cNvPicPr>
          <p:nvPr/>
        </p:nvPicPr>
        <p:blipFill>
          <a:blip r:embed="rId2"/>
          <a:stretch>
            <a:fillRect/>
          </a:stretch>
        </p:blipFill>
        <p:spPr>
          <a:xfrm>
            <a:off x="6222963" y="1162017"/>
            <a:ext cx="4410098" cy="3843615"/>
          </a:xfrm>
          <a:prstGeom prst="rect">
            <a:avLst/>
          </a:prstGeom>
        </p:spPr>
      </p:pic>
      <p:pic>
        <p:nvPicPr>
          <p:cNvPr id="2050" name="Picture 2">
            <a:extLst>
              <a:ext uri="{FF2B5EF4-FFF2-40B4-BE49-F238E27FC236}">
                <a16:creationId xmlns:a16="http://schemas.microsoft.com/office/drawing/2014/main" id="{B6EE997C-DBC0-40EF-A3E2-B9A6E8EFE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746" y="751035"/>
            <a:ext cx="4421511" cy="400007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B43D472B-1569-418A-A409-BD0ED34590D5}"/>
              </a:ext>
            </a:extLst>
          </p:cNvPr>
          <p:cNvSpPr>
            <a:spLocks noGrp="1"/>
          </p:cNvSpPr>
          <p:nvPr>
            <p:ph type="sldNum" sz="quarter" idx="12"/>
          </p:nvPr>
        </p:nvSpPr>
        <p:spPr/>
        <p:txBody>
          <a:bodyPr/>
          <a:lstStyle/>
          <a:p>
            <a:fld id="{77FB1568-C28A-4E41-A1D6-6AA46C1EC142}" type="slidenum">
              <a:rPr lang="en-US" smtClean="0"/>
              <a:t>2</a:t>
            </a:fld>
            <a:endParaRPr lang="en-US"/>
          </a:p>
        </p:txBody>
      </p:sp>
    </p:spTree>
    <p:extLst>
      <p:ext uri="{BB962C8B-B14F-4D97-AF65-F5344CB8AC3E}">
        <p14:creationId xmlns:p14="http://schemas.microsoft.com/office/powerpoint/2010/main" val="2733181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A160-D88F-204C-A672-6D64C6D57EB2}"/>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Grayscale Conversion</a:t>
            </a:r>
          </a:p>
        </p:txBody>
      </p:sp>
      <p:sp>
        <p:nvSpPr>
          <p:cNvPr id="4" name="Slide Number Placeholder 3">
            <a:extLst>
              <a:ext uri="{FF2B5EF4-FFF2-40B4-BE49-F238E27FC236}">
                <a16:creationId xmlns:a16="http://schemas.microsoft.com/office/drawing/2014/main" id="{1AAC7532-FDFE-D34E-9550-BD492872E1C1}"/>
              </a:ext>
            </a:extLst>
          </p:cNvPr>
          <p:cNvSpPr>
            <a:spLocks noGrp="1"/>
          </p:cNvSpPr>
          <p:nvPr>
            <p:ph type="sldNum" sz="quarter" idx="12"/>
          </p:nvPr>
        </p:nvSpPr>
        <p:spPr/>
        <p:txBody>
          <a:bodyPr/>
          <a:lstStyle/>
          <a:p>
            <a:fld id="{821DC9A6-CD1B-3247-BF83-9BCC033B24C8}" type="slidenum">
              <a:rPr lang="en-US" smtClean="0"/>
              <a:t>20</a:t>
            </a:fld>
            <a:endParaRPr lang="en-US"/>
          </a:p>
        </p:txBody>
      </p:sp>
      <p:cxnSp>
        <p:nvCxnSpPr>
          <p:cNvPr id="5" name="Straight Connector 4">
            <a:extLst>
              <a:ext uri="{FF2B5EF4-FFF2-40B4-BE49-F238E27FC236}">
                <a16:creationId xmlns:a16="http://schemas.microsoft.com/office/drawing/2014/main" id="{5BA8E758-63CA-D24E-8F8E-4783246A64B1}"/>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5E8267D-8B8B-CC41-B1AB-A6206DE20A57}"/>
              </a:ext>
            </a:extLst>
          </p:cNvPr>
          <p:cNvSpPr/>
          <p:nvPr/>
        </p:nvSpPr>
        <p:spPr>
          <a:xfrm>
            <a:off x="838200" y="1828800"/>
            <a:ext cx="5531432" cy="4539191"/>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Change color image to grayscale</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Direct read as grayscale is also possible</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Edge detection is more feasible in black and white images</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Color map must be </a:t>
            </a:r>
            <a:r>
              <a:rPr lang="en-US" sz="2800" i="1">
                <a:latin typeface="Times New Roman" panose="02020603050405020304" pitchFamily="18" charset="0"/>
                <a:cs typeface="Times New Roman" panose="02020603050405020304" pitchFamily="18" charset="0"/>
              </a:rPr>
              <a:t>‘gray’ </a:t>
            </a:r>
            <a:r>
              <a:rPr lang="en-US" sz="2800">
                <a:latin typeface="Times New Roman" panose="02020603050405020304" pitchFamily="18" charset="0"/>
                <a:cs typeface="Times New Roman" panose="02020603050405020304" pitchFamily="18" charset="0"/>
              </a:rPr>
              <a:t> to visualize properly</a:t>
            </a:r>
            <a:endParaRPr lang="en-US" sz="2800" i="1">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1C8C6DC-D8C5-E94A-B077-A5A3B3ECD81D}"/>
              </a:ext>
            </a:extLst>
          </p:cNvPr>
          <p:cNvPicPr>
            <a:picLocks noChangeAspect="1"/>
          </p:cNvPicPr>
          <p:nvPr/>
        </p:nvPicPr>
        <p:blipFill>
          <a:blip r:embed="rId2"/>
          <a:srcRect/>
          <a:stretch/>
        </p:blipFill>
        <p:spPr>
          <a:xfrm>
            <a:off x="6970866" y="1908764"/>
            <a:ext cx="4370258" cy="4229509"/>
          </a:xfrm>
          <a:prstGeom prst="rect">
            <a:avLst/>
          </a:prstGeom>
          <a:ln>
            <a:solidFill>
              <a:schemeClr val="tx1">
                <a:lumMod val="95000"/>
                <a:lumOff val="5000"/>
              </a:schemeClr>
            </a:solidFill>
          </a:ln>
        </p:spPr>
      </p:pic>
    </p:spTree>
    <p:extLst>
      <p:ext uri="{BB962C8B-B14F-4D97-AF65-F5344CB8AC3E}">
        <p14:creationId xmlns:p14="http://schemas.microsoft.com/office/powerpoint/2010/main" val="314208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A160-D88F-204C-A672-6D64C6D57EB2}"/>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Canny Edge Detection</a:t>
            </a:r>
          </a:p>
        </p:txBody>
      </p:sp>
      <p:sp>
        <p:nvSpPr>
          <p:cNvPr id="4" name="Slide Number Placeholder 3">
            <a:extLst>
              <a:ext uri="{FF2B5EF4-FFF2-40B4-BE49-F238E27FC236}">
                <a16:creationId xmlns:a16="http://schemas.microsoft.com/office/drawing/2014/main" id="{C5E292DE-07A0-2C48-A4CC-C9F0366582BD}"/>
              </a:ext>
            </a:extLst>
          </p:cNvPr>
          <p:cNvSpPr>
            <a:spLocks noGrp="1"/>
          </p:cNvSpPr>
          <p:nvPr>
            <p:ph type="sldNum" sz="quarter" idx="12"/>
          </p:nvPr>
        </p:nvSpPr>
        <p:spPr/>
        <p:txBody>
          <a:bodyPr/>
          <a:lstStyle/>
          <a:p>
            <a:fld id="{821DC9A6-CD1B-3247-BF83-9BCC033B24C8}" type="slidenum">
              <a:rPr lang="en-US" smtClean="0"/>
              <a:t>21</a:t>
            </a:fld>
            <a:endParaRPr lang="en-US"/>
          </a:p>
        </p:txBody>
      </p:sp>
      <p:cxnSp>
        <p:nvCxnSpPr>
          <p:cNvPr id="5" name="Straight Connector 4">
            <a:extLst>
              <a:ext uri="{FF2B5EF4-FFF2-40B4-BE49-F238E27FC236}">
                <a16:creationId xmlns:a16="http://schemas.microsoft.com/office/drawing/2014/main" id="{DEB0469E-611D-5E4A-A5C9-02BB3F846E36}"/>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FCB1B1F-9554-6440-A350-6295D04B902A}"/>
              </a:ext>
            </a:extLst>
          </p:cNvPr>
          <p:cNvSpPr/>
          <p:nvPr/>
        </p:nvSpPr>
        <p:spPr>
          <a:xfrm>
            <a:off x="838200" y="1828800"/>
            <a:ext cx="5531432" cy="3892861"/>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Edges are useful in classification tasks</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Image segmentation also depends on edge detection</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Canny algorithm is used in </a:t>
            </a:r>
            <a:r>
              <a:rPr lang="en-US" sz="2800" err="1">
                <a:latin typeface="Times New Roman" panose="02020603050405020304" pitchFamily="18" charset="0"/>
                <a:cs typeface="Times New Roman" panose="02020603050405020304" pitchFamily="18" charset="0"/>
              </a:rPr>
              <a:t>opencv</a:t>
            </a:r>
            <a:r>
              <a:rPr lang="en-US" sz="2800">
                <a:latin typeface="Times New Roman" panose="02020603050405020304" pitchFamily="18" charset="0"/>
                <a:cs typeface="Times New Roman" panose="02020603050405020304" pitchFamily="18" charset="0"/>
              </a:rPr>
              <a:t>-python</a:t>
            </a:r>
          </a:p>
        </p:txBody>
      </p:sp>
      <p:pic>
        <p:nvPicPr>
          <p:cNvPr id="7" name="Picture 6">
            <a:extLst>
              <a:ext uri="{FF2B5EF4-FFF2-40B4-BE49-F238E27FC236}">
                <a16:creationId xmlns:a16="http://schemas.microsoft.com/office/drawing/2014/main" id="{C2602AA6-C929-9747-A94A-1E56748A0099}"/>
              </a:ext>
            </a:extLst>
          </p:cNvPr>
          <p:cNvPicPr>
            <a:picLocks noChangeAspect="1"/>
          </p:cNvPicPr>
          <p:nvPr/>
        </p:nvPicPr>
        <p:blipFill>
          <a:blip r:embed="rId2"/>
          <a:srcRect/>
          <a:stretch/>
        </p:blipFill>
        <p:spPr>
          <a:xfrm>
            <a:off x="6650806" y="1978328"/>
            <a:ext cx="4588239" cy="3917852"/>
          </a:xfrm>
          <a:prstGeom prst="rect">
            <a:avLst/>
          </a:prstGeom>
          <a:ln>
            <a:solidFill>
              <a:schemeClr val="tx1">
                <a:lumMod val="95000"/>
                <a:lumOff val="5000"/>
              </a:schemeClr>
            </a:solidFill>
          </a:ln>
        </p:spPr>
      </p:pic>
    </p:spTree>
    <p:extLst>
      <p:ext uri="{BB962C8B-B14F-4D97-AF65-F5344CB8AC3E}">
        <p14:creationId xmlns:p14="http://schemas.microsoft.com/office/powerpoint/2010/main" val="534736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A160-D88F-204C-A672-6D64C6D57EB2}"/>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Save Image</a:t>
            </a:r>
          </a:p>
        </p:txBody>
      </p:sp>
      <p:sp>
        <p:nvSpPr>
          <p:cNvPr id="4" name="Slide Number Placeholder 3">
            <a:extLst>
              <a:ext uri="{FF2B5EF4-FFF2-40B4-BE49-F238E27FC236}">
                <a16:creationId xmlns:a16="http://schemas.microsoft.com/office/drawing/2014/main" id="{A01DCF55-4234-9C44-A2ED-73B5FBCED340}"/>
              </a:ext>
            </a:extLst>
          </p:cNvPr>
          <p:cNvSpPr>
            <a:spLocks noGrp="1"/>
          </p:cNvSpPr>
          <p:nvPr>
            <p:ph type="sldNum" sz="quarter" idx="12"/>
          </p:nvPr>
        </p:nvSpPr>
        <p:spPr/>
        <p:txBody>
          <a:bodyPr/>
          <a:lstStyle/>
          <a:p>
            <a:fld id="{821DC9A6-CD1B-3247-BF83-9BCC033B24C8}" type="slidenum">
              <a:rPr lang="en-US" smtClean="0"/>
              <a:t>22</a:t>
            </a:fld>
            <a:endParaRPr lang="en-US"/>
          </a:p>
        </p:txBody>
      </p:sp>
      <p:cxnSp>
        <p:nvCxnSpPr>
          <p:cNvPr id="5" name="Straight Connector 4">
            <a:extLst>
              <a:ext uri="{FF2B5EF4-FFF2-40B4-BE49-F238E27FC236}">
                <a16:creationId xmlns:a16="http://schemas.microsoft.com/office/drawing/2014/main" id="{2E6E0EEA-AB5A-614D-8E11-045D4C4A18AB}"/>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FEDE059-1E24-9944-B69E-527CE519080A}"/>
              </a:ext>
            </a:extLst>
          </p:cNvPr>
          <p:cNvSpPr/>
          <p:nvPr/>
        </p:nvSpPr>
        <p:spPr>
          <a:xfrm>
            <a:off x="838200" y="1828800"/>
            <a:ext cx="5531432" cy="3892861"/>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Write image to hard drive from RAM</a:t>
            </a:r>
          </a:p>
          <a:p>
            <a:pPr marL="457200" indent="-45720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Writing the frames is used for saving videos</a:t>
            </a:r>
          </a:p>
          <a:p>
            <a:pPr marL="457200" indent="-457200">
              <a:lnSpc>
                <a:spcPct val="150000"/>
              </a:lnSpc>
              <a:buFont typeface="Arial" panose="020B0604020202020204" pitchFamily="34" charset="0"/>
              <a:buChar char="•"/>
            </a:pPr>
            <a:r>
              <a:rPr lang="en-US" sz="2800" i="1">
                <a:latin typeface="Times New Roman" panose="02020603050405020304" pitchFamily="18" charset="0"/>
                <a:cs typeface="Times New Roman" panose="02020603050405020304" pitchFamily="18" charset="0"/>
              </a:rPr>
              <a:t>cv2.imsave() </a:t>
            </a:r>
            <a:r>
              <a:rPr lang="en-US" sz="2800">
                <a:latin typeface="Times New Roman" panose="02020603050405020304" pitchFamily="18" charset="0"/>
                <a:cs typeface="Times New Roman" panose="02020603050405020304" pitchFamily="18" charset="0"/>
              </a:rPr>
              <a:t>is used for storing images on disk</a:t>
            </a:r>
          </a:p>
        </p:txBody>
      </p:sp>
      <p:pic>
        <p:nvPicPr>
          <p:cNvPr id="7" name="Picture 6">
            <a:extLst>
              <a:ext uri="{FF2B5EF4-FFF2-40B4-BE49-F238E27FC236}">
                <a16:creationId xmlns:a16="http://schemas.microsoft.com/office/drawing/2014/main" id="{42C653F3-B6CB-5441-9836-3334F565E351}"/>
              </a:ext>
            </a:extLst>
          </p:cNvPr>
          <p:cNvPicPr>
            <a:picLocks noChangeAspect="1"/>
          </p:cNvPicPr>
          <p:nvPr/>
        </p:nvPicPr>
        <p:blipFill rotWithShape="1">
          <a:blip r:embed="rId2"/>
          <a:srcRect b="34958"/>
          <a:stretch/>
        </p:blipFill>
        <p:spPr>
          <a:xfrm>
            <a:off x="6688349" y="1993737"/>
            <a:ext cx="4081007" cy="1131167"/>
          </a:xfrm>
          <a:prstGeom prst="rect">
            <a:avLst/>
          </a:prstGeom>
          <a:ln>
            <a:solidFill>
              <a:schemeClr val="tx1">
                <a:lumMod val="95000"/>
                <a:lumOff val="5000"/>
              </a:schemeClr>
            </a:solidFill>
          </a:ln>
        </p:spPr>
      </p:pic>
      <p:pic>
        <p:nvPicPr>
          <p:cNvPr id="9" name="Picture 8" descr="Graphical user interface, application, Word&#10;&#10;Description automatically generated">
            <a:extLst>
              <a:ext uri="{FF2B5EF4-FFF2-40B4-BE49-F238E27FC236}">
                <a16:creationId xmlns:a16="http://schemas.microsoft.com/office/drawing/2014/main" id="{24D3B645-5121-9440-A05C-6CCCC60E0D7F}"/>
              </a:ext>
            </a:extLst>
          </p:cNvPr>
          <p:cNvPicPr>
            <a:picLocks noChangeAspect="1"/>
          </p:cNvPicPr>
          <p:nvPr/>
        </p:nvPicPr>
        <p:blipFill>
          <a:blip r:embed="rId3"/>
          <a:stretch>
            <a:fillRect/>
          </a:stretch>
        </p:blipFill>
        <p:spPr>
          <a:xfrm>
            <a:off x="6450401" y="3262836"/>
            <a:ext cx="4556904" cy="2832670"/>
          </a:xfrm>
          <a:prstGeom prst="rect">
            <a:avLst/>
          </a:prstGeom>
          <a:ln>
            <a:solidFill>
              <a:schemeClr val="tx1">
                <a:lumMod val="95000"/>
                <a:lumOff val="5000"/>
              </a:schemeClr>
            </a:solidFill>
          </a:ln>
        </p:spPr>
      </p:pic>
    </p:spTree>
    <p:extLst>
      <p:ext uri="{BB962C8B-B14F-4D97-AF65-F5344CB8AC3E}">
        <p14:creationId xmlns:p14="http://schemas.microsoft.com/office/powerpoint/2010/main" val="87429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A160-D88F-204C-A672-6D64C6D57EB2}"/>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Task</a:t>
            </a:r>
          </a:p>
        </p:txBody>
      </p:sp>
      <p:sp>
        <p:nvSpPr>
          <p:cNvPr id="4" name="Slide Number Placeholder 3">
            <a:extLst>
              <a:ext uri="{FF2B5EF4-FFF2-40B4-BE49-F238E27FC236}">
                <a16:creationId xmlns:a16="http://schemas.microsoft.com/office/drawing/2014/main" id="{D4C8BD1B-6ED1-4B41-9287-5D81A1EC86B2}"/>
              </a:ext>
            </a:extLst>
          </p:cNvPr>
          <p:cNvSpPr>
            <a:spLocks noGrp="1"/>
          </p:cNvSpPr>
          <p:nvPr>
            <p:ph type="sldNum" sz="quarter" idx="12"/>
          </p:nvPr>
        </p:nvSpPr>
        <p:spPr/>
        <p:txBody>
          <a:bodyPr/>
          <a:lstStyle/>
          <a:p>
            <a:fld id="{821DC9A6-CD1B-3247-BF83-9BCC033B24C8}" type="slidenum">
              <a:rPr lang="en-US" smtClean="0"/>
              <a:t>23</a:t>
            </a:fld>
            <a:endParaRPr lang="en-US"/>
          </a:p>
        </p:txBody>
      </p:sp>
      <p:cxnSp>
        <p:nvCxnSpPr>
          <p:cNvPr id="5" name="Straight Connector 4">
            <a:extLst>
              <a:ext uri="{FF2B5EF4-FFF2-40B4-BE49-F238E27FC236}">
                <a16:creationId xmlns:a16="http://schemas.microsoft.com/office/drawing/2014/main" id="{18EE7D2F-16E9-3842-81AB-46993553F46E}"/>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68266FB-0D19-8144-991C-9383F92BEA8D}"/>
              </a:ext>
            </a:extLst>
          </p:cNvPr>
          <p:cNvSpPr/>
          <p:nvPr/>
        </p:nvSpPr>
        <p:spPr>
          <a:xfrm>
            <a:off x="983411" y="1690688"/>
            <a:ext cx="10100094" cy="3236784"/>
          </a:xfrm>
          <a:prstGeom prst="rect">
            <a:avLst/>
          </a:prstGeom>
        </p:spPr>
        <p:txBody>
          <a:bodyPr wrap="square">
            <a:spAutoFit/>
          </a:bodyPr>
          <a:lstStyle/>
          <a:p>
            <a:pPr marL="514350" indent="-514350">
              <a:spcBef>
                <a:spcPts val="150"/>
              </a:spcBef>
              <a:buFont typeface="+mj-lt"/>
              <a:buAutoNum type="arabicPeriod"/>
            </a:pPr>
            <a:r>
              <a:rPr lang="en-US" sz="2800">
                <a:latin typeface="Times New Roman" panose="02020603050405020304" pitchFamily="18" charset="0"/>
                <a:cs typeface="Times New Roman" panose="02020603050405020304" pitchFamily="18" charset="0"/>
              </a:rPr>
              <a:t>Read the image of your favorite natural place using </a:t>
            </a:r>
            <a:r>
              <a:rPr lang="en-US" sz="2800" err="1">
                <a:latin typeface="Times New Roman" panose="02020603050405020304" pitchFamily="18" charset="0"/>
                <a:cs typeface="Times New Roman" panose="02020603050405020304" pitchFamily="18" charset="0"/>
              </a:rPr>
              <a:t>opencv</a:t>
            </a:r>
            <a:endParaRPr lang="en-US" sz="2800">
              <a:latin typeface="Times New Roman" panose="02020603050405020304" pitchFamily="18" charset="0"/>
              <a:cs typeface="Times New Roman" panose="02020603050405020304" pitchFamily="18" charset="0"/>
            </a:endParaRPr>
          </a:p>
          <a:p>
            <a:pPr marL="514350" indent="-514350">
              <a:spcBef>
                <a:spcPts val="150"/>
              </a:spcBef>
              <a:buFont typeface="+mj-lt"/>
              <a:buAutoNum type="arabicPeriod"/>
            </a:pPr>
            <a:r>
              <a:rPr lang="en-US" sz="2800">
                <a:latin typeface="Times New Roman" panose="02020603050405020304" pitchFamily="18" charset="0"/>
                <a:cs typeface="Times New Roman" panose="02020603050405020304" pitchFamily="18" charset="0"/>
              </a:rPr>
              <a:t>Make this image artistic using </a:t>
            </a:r>
            <a:r>
              <a:rPr lang="en-US" sz="2800" b="1">
                <a:latin typeface="Times New Roman" panose="02020603050405020304" pitchFamily="18" charset="0"/>
                <a:cs typeface="Times New Roman" panose="02020603050405020304" pitchFamily="18" charset="0"/>
              </a:rPr>
              <a:t>CANNY </a:t>
            </a:r>
            <a:r>
              <a:rPr lang="en-US" sz="2800">
                <a:latin typeface="Times New Roman" panose="02020603050405020304" pitchFamily="18" charset="0"/>
                <a:cs typeface="Times New Roman" panose="02020603050405020304" pitchFamily="18" charset="0"/>
              </a:rPr>
              <a:t>edge detector</a:t>
            </a:r>
          </a:p>
          <a:p>
            <a:pPr marL="514350" indent="-514350">
              <a:spcBef>
                <a:spcPts val="150"/>
              </a:spcBef>
              <a:buFont typeface="+mj-lt"/>
              <a:buAutoNum type="arabicPeriod"/>
            </a:pPr>
            <a:r>
              <a:rPr lang="en-US" sz="2800">
                <a:latin typeface="Times New Roman" panose="02020603050405020304" pitchFamily="18" charset="0"/>
                <a:cs typeface="Times New Roman" panose="02020603050405020304" pitchFamily="18" charset="0"/>
              </a:rPr>
              <a:t>Save this artistic image as “</a:t>
            </a:r>
            <a:r>
              <a:rPr lang="en-US" sz="2800" i="1">
                <a:latin typeface="Times New Roman" panose="02020603050405020304" pitchFamily="18" charset="0"/>
                <a:cs typeface="Times New Roman" panose="02020603050405020304" pitchFamily="18" charset="0"/>
              </a:rPr>
              <a:t>student-name_art.jpg”</a:t>
            </a:r>
          </a:p>
          <a:p>
            <a:pPr marL="514350" indent="-514350">
              <a:spcBef>
                <a:spcPts val="150"/>
              </a:spcBef>
              <a:buFont typeface="+mj-lt"/>
              <a:buAutoNum type="arabicPeriod"/>
            </a:pPr>
            <a:r>
              <a:rPr lang="en-US" sz="2800">
                <a:latin typeface="Times New Roman" panose="02020603050405020304" pitchFamily="18" charset="0"/>
                <a:cs typeface="Times New Roman" panose="02020603050405020304" pitchFamily="18" charset="0"/>
              </a:rPr>
              <a:t>Combine the original place with the </a:t>
            </a:r>
            <a:r>
              <a:rPr lang="en-US" sz="2800" err="1">
                <a:latin typeface="Times New Roman" panose="02020603050405020304" pitchFamily="18" charset="0"/>
                <a:cs typeface="Times New Roman" panose="02020603050405020304" pitchFamily="18" charset="0"/>
              </a:rPr>
              <a:t>main_office</a:t>
            </a:r>
            <a:r>
              <a:rPr lang="en-US" sz="2800">
                <a:latin typeface="Times New Roman" panose="02020603050405020304" pitchFamily="18" charset="0"/>
                <a:cs typeface="Times New Roman" panose="02020603050405020304" pitchFamily="18" charset="0"/>
              </a:rPr>
              <a:t> image vertically (hint: use </a:t>
            </a:r>
            <a:r>
              <a:rPr lang="en-US" sz="2800" i="1" err="1">
                <a:latin typeface="Times New Roman" panose="02020603050405020304" pitchFamily="18" charset="0"/>
                <a:cs typeface="Times New Roman" panose="02020603050405020304" pitchFamily="18" charset="0"/>
              </a:rPr>
              <a:t>vconcat</a:t>
            </a:r>
            <a:r>
              <a:rPr lang="en-US" sz="2800" i="1">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a:t>
            </a:r>
          </a:p>
          <a:p>
            <a:pPr marL="514350" indent="-514350">
              <a:spcBef>
                <a:spcPts val="150"/>
              </a:spcBef>
              <a:buFont typeface="+mj-lt"/>
              <a:buAutoNum type="arabicPeriod"/>
            </a:pPr>
            <a:r>
              <a:rPr lang="en-US" sz="2800">
                <a:latin typeface="Times New Roman" panose="02020603050405020304" pitchFamily="18" charset="0"/>
                <a:cs typeface="Times New Roman" panose="02020603050405020304" pitchFamily="18" charset="0"/>
              </a:rPr>
              <a:t>Save this concatenated image as “student-name_mocontact.jpg”</a:t>
            </a:r>
          </a:p>
          <a:p>
            <a:pPr marL="514350" indent="-514350">
              <a:spcBef>
                <a:spcPts val="150"/>
              </a:spcBef>
              <a:buFont typeface="+mj-lt"/>
              <a:buAutoNum type="arabicPeriod"/>
            </a:pPr>
            <a:r>
              <a:rPr lang="en-US" sz="2800">
                <a:latin typeface="Times New Roman" panose="02020603050405020304" pitchFamily="18" charset="0"/>
                <a:cs typeface="Times New Roman" panose="02020603050405020304" pitchFamily="18" charset="0"/>
              </a:rPr>
              <a:t>Email these two images to CR</a:t>
            </a:r>
          </a:p>
        </p:txBody>
      </p:sp>
      <p:sp>
        <p:nvSpPr>
          <p:cNvPr id="10" name="Rectangle 9">
            <a:extLst>
              <a:ext uri="{FF2B5EF4-FFF2-40B4-BE49-F238E27FC236}">
                <a16:creationId xmlns:a16="http://schemas.microsoft.com/office/drawing/2014/main" id="{8287B3C6-D9CB-5F46-A984-948257800371}"/>
              </a:ext>
            </a:extLst>
          </p:cNvPr>
          <p:cNvSpPr/>
          <p:nvPr/>
        </p:nvSpPr>
        <p:spPr>
          <a:xfrm>
            <a:off x="983410" y="5795458"/>
            <a:ext cx="8246853" cy="461665"/>
          </a:xfrm>
          <a:prstGeom prst="rect">
            <a:avLst/>
          </a:prstGeom>
        </p:spPr>
        <p:txBody>
          <a:bodyPr wrap="square">
            <a:spAutoFit/>
          </a:bodyPr>
          <a:lstStyle/>
          <a:p>
            <a:r>
              <a:rPr lang="en-US" sz="2400" b="1">
                <a:latin typeface="Times New Roman" panose="02020603050405020304" pitchFamily="18" charset="0"/>
                <a:cs typeface="Times New Roman" panose="02020603050405020304" pitchFamily="18" charset="0"/>
              </a:rPr>
              <a:t>Note: </a:t>
            </a:r>
            <a:r>
              <a:rPr lang="en-US" sz="2400">
                <a:solidFill>
                  <a:srgbClr val="FF0000"/>
                </a:solidFill>
                <a:latin typeface="Times New Roman" panose="02020603050405020304" pitchFamily="18" charset="0"/>
                <a:cs typeface="Times New Roman" panose="02020603050405020304" pitchFamily="18" charset="0"/>
              </a:rPr>
              <a:t>Please convert images to RGB from BGR after reading</a:t>
            </a:r>
          </a:p>
        </p:txBody>
      </p:sp>
    </p:spTree>
    <p:extLst>
      <p:ext uri="{BB962C8B-B14F-4D97-AF65-F5344CB8AC3E}">
        <p14:creationId xmlns:p14="http://schemas.microsoft.com/office/powerpoint/2010/main" val="3890445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1E6C5-4A09-4B72-BD2B-9EBD0EC569E5}"/>
              </a:ext>
            </a:extLst>
          </p:cNvPr>
          <p:cNvSpPr>
            <a:spLocks noGrp="1"/>
          </p:cNvSpPr>
          <p:nvPr>
            <p:ph type="ctrTitle"/>
          </p:nvPr>
        </p:nvSpPr>
        <p:spPr/>
        <p:txBody>
          <a:bodyPr>
            <a:normAutofit/>
          </a:bodyPr>
          <a:lstStyle/>
          <a:p>
            <a:r>
              <a:rPr lang="en-US" sz="3200" b="1">
                <a:solidFill>
                  <a:srgbClr val="0070C0"/>
                </a:solidFill>
              </a:rPr>
              <a:t>Part 2: Classification of Handwritten Digits		</a:t>
            </a:r>
            <a:br>
              <a:rPr lang="en-US" sz="3200" b="1">
                <a:solidFill>
                  <a:srgbClr val="0070C0"/>
                </a:solidFill>
              </a:rPr>
            </a:br>
            <a:endParaRPr lang="en-US" sz="8800"/>
          </a:p>
        </p:txBody>
      </p:sp>
      <p:sp>
        <p:nvSpPr>
          <p:cNvPr id="5" name="Subtitle 4">
            <a:extLst>
              <a:ext uri="{FF2B5EF4-FFF2-40B4-BE49-F238E27FC236}">
                <a16:creationId xmlns:a16="http://schemas.microsoft.com/office/drawing/2014/main" id="{F9F193F8-2C25-420F-B2AF-3658BEBA06C4}"/>
              </a:ext>
            </a:extLst>
          </p:cNvPr>
          <p:cNvSpPr>
            <a:spLocks noGrp="1"/>
          </p:cNvSpPr>
          <p:nvPr>
            <p:ph type="subTitle" idx="1"/>
          </p:nvPr>
        </p:nvSpPr>
        <p:spPr/>
        <p:txBody>
          <a:bodyPr>
            <a:normAutofit/>
          </a:bodyPr>
          <a:lstStyle/>
          <a:p>
            <a:r>
              <a:rPr lang="en-US" sz="2000" b="1"/>
              <a:t>MNIST Dataset</a:t>
            </a:r>
            <a:br>
              <a:rPr lang="en-US" sz="2000" b="1"/>
            </a:br>
            <a:r>
              <a:rPr lang="en-US" sz="2000" b="1"/>
              <a:t>Gradient Descent and Stochastic Gradient Descent Algorithms</a:t>
            </a:r>
            <a:br>
              <a:rPr lang="en-US" sz="2400" b="1"/>
            </a:br>
            <a:r>
              <a:rPr lang="en-US" sz="2400" b="1"/>
              <a:t>Simple Binary Classification using Scikit </a:t>
            </a:r>
            <a:r>
              <a:rPr lang="en-US" sz="2400" b="1" err="1">
                <a:solidFill>
                  <a:srgbClr val="0070C0"/>
                </a:solidFill>
              </a:rPr>
              <a:t>SGDClassifier</a:t>
            </a:r>
            <a:endParaRPr lang="en-US"/>
          </a:p>
        </p:txBody>
      </p:sp>
      <p:sp>
        <p:nvSpPr>
          <p:cNvPr id="2" name="Slide Number Placeholder 1">
            <a:extLst>
              <a:ext uri="{FF2B5EF4-FFF2-40B4-BE49-F238E27FC236}">
                <a16:creationId xmlns:a16="http://schemas.microsoft.com/office/drawing/2014/main" id="{05F1979E-C9B2-4E9F-B4FE-517F75E2B037}"/>
              </a:ext>
            </a:extLst>
          </p:cNvPr>
          <p:cNvSpPr>
            <a:spLocks noGrp="1"/>
          </p:cNvSpPr>
          <p:nvPr>
            <p:ph type="sldNum" sz="quarter" idx="12"/>
          </p:nvPr>
        </p:nvSpPr>
        <p:spPr/>
        <p:txBody>
          <a:bodyPr/>
          <a:lstStyle/>
          <a:p>
            <a:fld id="{42BEBDEC-FF23-4548-8F07-2C9E7B1F00E7}" type="slidenum">
              <a:rPr lang="en-US" smtClean="0"/>
              <a:t>24</a:t>
            </a:fld>
            <a:endParaRPr lang="en-US"/>
          </a:p>
        </p:txBody>
      </p:sp>
    </p:spTree>
    <p:extLst>
      <p:ext uri="{BB962C8B-B14F-4D97-AF65-F5344CB8AC3E}">
        <p14:creationId xmlns:p14="http://schemas.microsoft.com/office/powerpoint/2010/main" val="1680618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C14BF8-D1B3-41F5-B499-8CAB132A0484}"/>
              </a:ext>
            </a:extLst>
          </p:cNvPr>
          <p:cNvSpPr>
            <a:spLocks noGrp="1"/>
          </p:cNvSpPr>
          <p:nvPr>
            <p:ph type="title"/>
          </p:nvPr>
        </p:nvSpPr>
        <p:spPr/>
        <p:txBody>
          <a:bodyPr/>
          <a:lstStyle/>
          <a:p>
            <a:r>
              <a:rPr lang="en-US" b="1">
                <a:solidFill>
                  <a:srgbClr val="0070C0"/>
                </a:solidFill>
              </a:rPr>
              <a:t>MNIST Dataset</a:t>
            </a:r>
          </a:p>
        </p:txBody>
      </p:sp>
      <p:sp>
        <p:nvSpPr>
          <p:cNvPr id="5" name="Content Placeholder 4">
            <a:extLst>
              <a:ext uri="{FF2B5EF4-FFF2-40B4-BE49-F238E27FC236}">
                <a16:creationId xmlns:a16="http://schemas.microsoft.com/office/drawing/2014/main" id="{FCE2F3B1-C890-43CB-9678-9E990DB50E6B}"/>
              </a:ext>
            </a:extLst>
          </p:cNvPr>
          <p:cNvSpPr>
            <a:spLocks noGrp="1"/>
          </p:cNvSpPr>
          <p:nvPr>
            <p:ph idx="1"/>
          </p:nvPr>
        </p:nvSpPr>
        <p:spPr/>
        <p:txBody>
          <a:bodyPr/>
          <a:lstStyle/>
          <a:p>
            <a:r>
              <a:rPr lang="en-US"/>
              <a:t>MNIST dataset, which is a set of 70,000 small images of digits handwritten by high school students and employees of the US Cen‐ sus Bureau.</a:t>
            </a:r>
          </a:p>
          <a:p>
            <a:r>
              <a:rPr lang="en-US"/>
              <a:t>Scikit-Learn provides many helper functions to download popular datasets. MNIST is one of them</a:t>
            </a:r>
          </a:p>
        </p:txBody>
      </p:sp>
      <p:sp>
        <p:nvSpPr>
          <p:cNvPr id="6" name="Slide Number Placeholder 5">
            <a:extLst>
              <a:ext uri="{FF2B5EF4-FFF2-40B4-BE49-F238E27FC236}">
                <a16:creationId xmlns:a16="http://schemas.microsoft.com/office/drawing/2014/main" id="{DF0996D3-8716-4159-B0E6-F213954D081E}"/>
              </a:ext>
            </a:extLst>
          </p:cNvPr>
          <p:cNvSpPr>
            <a:spLocks noGrp="1"/>
          </p:cNvSpPr>
          <p:nvPr>
            <p:ph type="sldNum" sz="quarter" idx="12"/>
          </p:nvPr>
        </p:nvSpPr>
        <p:spPr/>
        <p:txBody>
          <a:bodyPr/>
          <a:lstStyle/>
          <a:p>
            <a:fld id="{77FB1568-C28A-4E41-A1D6-6AA46C1EC142}" type="slidenum">
              <a:rPr lang="en-US" smtClean="0"/>
              <a:t>25</a:t>
            </a:fld>
            <a:endParaRPr lang="en-US"/>
          </a:p>
        </p:txBody>
      </p:sp>
    </p:spTree>
    <p:extLst>
      <p:ext uri="{BB962C8B-B14F-4D97-AF65-F5344CB8AC3E}">
        <p14:creationId xmlns:p14="http://schemas.microsoft.com/office/powerpoint/2010/main" val="354943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8686-2ED2-41C3-B271-89FC8D6DABFB}"/>
              </a:ext>
            </a:extLst>
          </p:cNvPr>
          <p:cNvSpPr>
            <a:spLocks noGrp="1"/>
          </p:cNvSpPr>
          <p:nvPr>
            <p:ph type="title"/>
          </p:nvPr>
        </p:nvSpPr>
        <p:spPr/>
        <p:txBody>
          <a:bodyPr>
            <a:normAutofit/>
          </a:bodyPr>
          <a:lstStyle/>
          <a:p>
            <a:r>
              <a:rPr lang="en-US" b="1">
                <a:solidFill>
                  <a:srgbClr val="0070C0"/>
                </a:solidFill>
              </a:rPr>
              <a:t>MNIST Dataset</a:t>
            </a:r>
          </a:p>
        </p:txBody>
      </p:sp>
      <p:pic>
        <p:nvPicPr>
          <p:cNvPr id="4" name="Picture 3">
            <a:extLst>
              <a:ext uri="{FF2B5EF4-FFF2-40B4-BE49-F238E27FC236}">
                <a16:creationId xmlns:a16="http://schemas.microsoft.com/office/drawing/2014/main" id="{7966622B-409F-49AA-A51E-45AC7BB7624E}"/>
              </a:ext>
            </a:extLst>
          </p:cNvPr>
          <p:cNvPicPr>
            <a:picLocks noChangeAspect="1"/>
          </p:cNvPicPr>
          <p:nvPr/>
        </p:nvPicPr>
        <p:blipFill>
          <a:blip r:embed="rId2"/>
          <a:stretch>
            <a:fillRect/>
          </a:stretch>
        </p:blipFill>
        <p:spPr>
          <a:xfrm>
            <a:off x="6312449" y="1269992"/>
            <a:ext cx="4992229" cy="4694982"/>
          </a:xfrm>
          <a:prstGeom prst="rect">
            <a:avLst/>
          </a:prstGeom>
        </p:spPr>
      </p:pic>
      <p:sp>
        <p:nvSpPr>
          <p:cNvPr id="6" name="TextBox 5">
            <a:extLst>
              <a:ext uri="{FF2B5EF4-FFF2-40B4-BE49-F238E27FC236}">
                <a16:creationId xmlns:a16="http://schemas.microsoft.com/office/drawing/2014/main" id="{63643530-8DA9-4A78-9170-19A5A410F5EA}"/>
              </a:ext>
            </a:extLst>
          </p:cNvPr>
          <p:cNvSpPr txBox="1"/>
          <p:nvPr/>
        </p:nvSpPr>
        <p:spPr>
          <a:xfrm>
            <a:off x="424205" y="2556958"/>
            <a:ext cx="4590854" cy="1815882"/>
          </a:xfrm>
          <a:prstGeom prst="rect">
            <a:avLst/>
          </a:prstGeom>
          <a:noFill/>
        </p:spPr>
        <p:txBody>
          <a:bodyPr wrap="square">
            <a:spAutoFit/>
          </a:bodyPr>
          <a:lstStyle/>
          <a:p>
            <a:r>
              <a:rPr lang="en-US" sz="2800"/>
              <a:t>There are 70,000 images, and each image has 784 features. This is because each image is 28 × 28 pixels</a:t>
            </a:r>
          </a:p>
        </p:txBody>
      </p:sp>
      <p:sp>
        <p:nvSpPr>
          <p:cNvPr id="7" name="Slide Number Placeholder 6">
            <a:extLst>
              <a:ext uri="{FF2B5EF4-FFF2-40B4-BE49-F238E27FC236}">
                <a16:creationId xmlns:a16="http://schemas.microsoft.com/office/drawing/2014/main" id="{5FE706DE-00AA-4823-BD7B-30EC45C920BB}"/>
              </a:ext>
            </a:extLst>
          </p:cNvPr>
          <p:cNvSpPr>
            <a:spLocks noGrp="1"/>
          </p:cNvSpPr>
          <p:nvPr>
            <p:ph type="sldNum" sz="quarter" idx="12"/>
          </p:nvPr>
        </p:nvSpPr>
        <p:spPr/>
        <p:txBody>
          <a:bodyPr/>
          <a:lstStyle/>
          <a:p>
            <a:fld id="{77FB1568-C28A-4E41-A1D6-6AA46C1EC142}" type="slidenum">
              <a:rPr lang="en-US" smtClean="0"/>
              <a:t>26</a:t>
            </a:fld>
            <a:endParaRPr lang="en-US"/>
          </a:p>
        </p:txBody>
      </p:sp>
    </p:spTree>
    <p:extLst>
      <p:ext uri="{BB962C8B-B14F-4D97-AF65-F5344CB8AC3E}">
        <p14:creationId xmlns:p14="http://schemas.microsoft.com/office/powerpoint/2010/main" val="2159486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92B3-292B-4939-8D1D-BD4BE181C46D}"/>
              </a:ext>
            </a:extLst>
          </p:cNvPr>
          <p:cNvSpPr>
            <a:spLocks noGrp="1"/>
          </p:cNvSpPr>
          <p:nvPr>
            <p:ph type="title"/>
          </p:nvPr>
        </p:nvSpPr>
        <p:spPr/>
        <p:txBody>
          <a:bodyPr/>
          <a:lstStyle/>
          <a:p>
            <a:r>
              <a:rPr lang="en-US"/>
              <a:t>Gradient Descent</a:t>
            </a:r>
          </a:p>
        </p:txBody>
      </p:sp>
      <p:sp>
        <p:nvSpPr>
          <p:cNvPr id="3" name="Content Placeholder 2">
            <a:extLst>
              <a:ext uri="{FF2B5EF4-FFF2-40B4-BE49-F238E27FC236}">
                <a16:creationId xmlns:a16="http://schemas.microsoft.com/office/drawing/2014/main" id="{5BF3B1C7-0F21-4C21-BE81-AB876638CE16}"/>
              </a:ext>
            </a:extLst>
          </p:cNvPr>
          <p:cNvSpPr>
            <a:spLocks noGrp="1"/>
          </p:cNvSpPr>
          <p:nvPr>
            <p:ph idx="1"/>
          </p:nvPr>
        </p:nvSpPr>
        <p:spPr>
          <a:xfrm>
            <a:off x="838201" y="1825625"/>
            <a:ext cx="5141584" cy="4351338"/>
          </a:xfrm>
        </p:spPr>
        <p:txBody>
          <a:bodyPr/>
          <a:lstStyle/>
          <a:p>
            <a:r>
              <a:rPr lang="en-US">
                <a:solidFill>
                  <a:srgbClr val="292929"/>
                </a:solidFill>
                <a:latin typeface="charter"/>
              </a:rPr>
              <a:t>I</a:t>
            </a:r>
            <a:r>
              <a:rPr lang="en-US" b="0" i="0">
                <a:solidFill>
                  <a:srgbClr val="292929"/>
                </a:solidFill>
                <a:effectLst/>
                <a:latin typeface="charter"/>
              </a:rPr>
              <a:t>magine a two dimensional graph</a:t>
            </a:r>
            <a:endParaRPr lang="en-US"/>
          </a:p>
          <a:p>
            <a:endParaRPr lang="en-US" b="0" i="0">
              <a:solidFill>
                <a:srgbClr val="292929"/>
              </a:solidFill>
              <a:effectLst/>
              <a:latin typeface="charter"/>
            </a:endParaRPr>
          </a:p>
          <a:p>
            <a:r>
              <a:rPr lang="en-US" b="1" i="0">
                <a:solidFill>
                  <a:srgbClr val="0070C0"/>
                </a:solidFill>
                <a:effectLst/>
                <a:latin typeface="charter"/>
              </a:rPr>
              <a:t>Gradient: </a:t>
            </a:r>
            <a:r>
              <a:rPr lang="en-US" b="0" i="0">
                <a:solidFill>
                  <a:srgbClr val="292929"/>
                </a:solidFill>
                <a:effectLst/>
                <a:latin typeface="charter"/>
              </a:rPr>
              <a:t>Slope </a:t>
            </a:r>
            <a:r>
              <a:rPr lang="en-US">
                <a:solidFill>
                  <a:srgbClr val="292929"/>
                </a:solidFill>
                <a:latin typeface="charter"/>
              </a:rPr>
              <a:t>of </a:t>
            </a:r>
            <a:r>
              <a:rPr lang="en-US" b="0" i="0">
                <a:solidFill>
                  <a:srgbClr val="292929"/>
                </a:solidFill>
                <a:effectLst/>
                <a:latin typeface="charter"/>
              </a:rPr>
              <a:t>a surface</a:t>
            </a:r>
          </a:p>
          <a:p>
            <a:r>
              <a:rPr lang="en-US" b="1">
                <a:solidFill>
                  <a:srgbClr val="0070C0"/>
                </a:solidFill>
                <a:latin typeface="charter"/>
              </a:rPr>
              <a:t>Gradient Descent: </a:t>
            </a:r>
            <a:r>
              <a:rPr lang="en-US">
                <a:solidFill>
                  <a:srgbClr val="292929"/>
                </a:solidFill>
                <a:latin typeface="charter"/>
              </a:rPr>
              <a:t>D</a:t>
            </a:r>
            <a:r>
              <a:rPr lang="en-US" b="0" i="0">
                <a:solidFill>
                  <a:srgbClr val="292929"/>
                </a:solidFill>
                <a:effectLst/>
                <a:latin typeface="charter"/>
              </a:rPr>
              <a:t>escending a slope to reach the lowest point on that surface</a:t>
            </a:r>
          </a:p>
        </p:txBody>
      </p:sp>
      <p:pic>
        <p:nvPicPr>
          <p:cNvPr id="5" name="Picture 4">
            <a:extLst>
              <a:ext uri="{FF2B5EF4-FFF2-40B4-BE49-F238E27FC236}">
                <a16:creationId xmlns:a16="http://schemas.microsoft.com/office/drawing/2014/main" id="{C1FD3675-6372-445D-B76D-19F407F04F00}"/>
              </a:ext>
            </a:extLst>
          </p:cNvPr>
          <p:cNvPicPr>
            <a:picLocks noChangeAspect="1"/>
          </p:cNvPicPr>
          <p:nvPr/>
        </p:nvPicPr>
        <p:blipFill>
          <a:blip r:embed="rId2"/>
          <a:stretch>
            <a:fillRect/>
          </a:stretch>
        </p:blipFill>
        <p:spPr>
          <a:xfrm>
            <a:off x="6212217" y="1794988"/>
            <a:ext cx="5979783" cy="3476870"/>
          </a:xfrm>
          <a:prstGeom prst="rect">
            <a:avLst/>
          </a:prstGeom>
        </p:spPr>
      </p:pic>
      <p:sp>
        <p:nvSpPr>
          <p:cNvPr id="4" name="Slide Number Placeholder 3">
            <a:extLst>
              <a:ext uri="{FF2B5EF4-FFF2-40B4-BE49-F238E27FC236}">
                <a16:creationId xmlns:a16="http://schemas.microsoft.com/office/drawing/2014/main" id="{80699FBF-C0EB-49B1-9124-A44457CDB805}"/>
              </a:ext>
            </a:extLst>
          </p:cNvPr>
          <p:cNvSpPr>
            <a:spLocks noGrp="1"/>
          </p:cNvSpPr>
          <p:nvPr>
            <p:ph type="sldNum" sz="quarter" idx="12"/>
          </p:nvPr>
        </p:nvSpPr>
        <p:spPr/>
        <p:txBody>
          <a:bodyPr/>
          <a:lstStyle/>
          <a:p>
            <a:fld id="{42BEBDEC-FF23-4548-8F07-2C9E7B1F00E7}" type="slidenum">
              <a:rPr lang="en-US" smtClean="0"/>
              <a:t>27</a:t>
            </a:fld>
            <a:endParaRPr lang="en-US"/>
          </a:p>
        </p:txBody>
      </p:sp>
    </p:spTree>
    <p:extLst>
      <p:ext uri="{BB962C8B-B14F-4D97-AF65-F5344CB8AC3E}">
        <p14:creationId xmlns:p14="http://schemas.microsoft.com/office/powerpoint/2010/main" val="3827469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AD1B3-504F-4D1D-ABC4-043A8AAFAF71}"/>
              </a:ext>
            </a:extLst>
          </p:cNvPr>
          <p:cNvSpPr>
            <a:spLocks noGrp="1"/>
          </p:cNvSpPr>
          <p:nvPr>
            <p:ph type="title"/>
          </p:nvPr>
        </p:nvSpPr>
        <p:spPr/>
        <p:txBody>
          <a:bodyPr/>
          <a:lstStyle/>
          <a:p>
            <a:r>
              <a:rPr lang="en-US"/>
              <a:t>Gradient Descent - Algorithm</a:t>
            </a:r>
          </a:p>
        </p:txBody>
      </p:sp>
      <p:sp>
        <p:nvSpPr>
          <p:cNvPr id="3" name="Content Placeholder 2">
            <a:extLst>
              <a:ext uri="{FF2B5EF4-FFF2-40B4-BE49-F238E27FC236}">
                <a16:creationId xmlns:a16="http://schemas.microsoft.com/office/drawing/2014/main" id="{E6DDD918-9F9D-4A66-871C-52A2711CE242}"/>
              </a:ext>
            </a:extLst>
          </p:cNvPr>
          <p:cNvSpPr>
            <a:spLocks noGrp="1"/>
          </p:cNvSpPr>
          <p:nvPr>
            <p:ph idx="1"/>
          </p:nvPr>
        </p:nvSpPr>
        <p:spPr/>
        <p:txBody>
          <a:bodyPr>
            <a:normAutofit fontScale="92500" lnSpcReduction="10000"/>
          </a:bodyPr>
          <a:lstStyle/>
          <a:p>
            <a:pPr algn="l">
              <a:buFont typeface="+mj-lt"/>
              <a:buAutoNum type="arabicPeriod"/>
            </a:pPr>
            <a:r>
              <a:rPr lang="en-US" b="0" i="0">
                <a:solidFill>
                  <a:srgbClr val="292929"/>
                </a:solidFill>
                <a:effectLst/>
                <a:latin typeface="charter"/>
              </a:rPr>
              <a:t>Find the slope of the objective function </a:t>
            </a:r>
            <a:r>
              <a:rPr lang="en-US" b="1" i="0">
                <a:solidFill>
                  <a:srgbClr val="292929"/>
                </a:solidFill>
                <a:effectLst/>
                <a:latin typeface="charter"/>
              </a:rPr>
              <a:t>with respect to each parameter/feature</a:t>
            </a:r>
            <a:r>
              <a:rPr lang="en-US" b="0" i="0">
                <a:solidFill>
                  <a:srgbClr val="292929"/>
                </a:solidFill>
                <a:effectLst/>
                <a:latin typeface="charter"/>
              </a:rPr>
              <a:t>. In other words, compute the gradient of the function.</a:t>
            </a:r>
          </a:p>
          <a:p>
            <a:pPr algn="l">
              <a:buFont typeface="+mj-lt"/>
              <a:buAutoNum type="arabicPeriod"/>
            </a:pPr>
            <a:r>
              <a:rPr lang="en-US" b="0" i="0">
                <a:solidFill>
                  <a:srgbClr val="292929"/>
                </a:solidFill>
                <a:effectLst/>
                <a:latin typeface="charter"/>
              </a:rPr>
              <a:t>Pick a random initial value for the parameters. (To clarify, in the parabola example, differentiate “y” with respect to “x”. If we had more features like x1, x2 etc., we take the partial derivative of “y” with respect to each of the features.)</a:t>
            </a:r>
          </a:p>
          <a:p>
            <a:pPr algn="l">
              <a:buFont typeface="+mj-lt"/>
              <a:buAutoNum type="arabicPeriod"/>
            </a:pPr>
            <a:r>
              <a:rPr lang="en-US" b="0" i="0">
                <a:solidFill>
                  <a:srgbClr val="292929"/>
                </a:solidFill>
                <a:effectLst/>
                <a:latin typeface="charter"/>
              </a:rPr>
              <a:t>Update the gradient function by plugging in the parameter values.</a:t>
            </a:r>
          </a:p>
          <a:p>
            <a:pPr algn="l">
              <a:buFont typeface="+mj-lt"/>
              <a:buAutoNum type="arabicPeriod"/>
            </a:pPr>
            <a:r>
              <a:rPr lang="en-US" b="0" i="0">
                <a:solidFill>
                  <a:srgbClr val="292929"/>
                </a:solidFill>
                <a:effectLst/>
                <a:latin typeface="charter"/>
              </a:rPr>
              <a:t>Calculate the step sizes for each feature as : </a:t>
            </a:r>
            <a:r>
              <a:rPr lang="en-US" b="1" i="0">
                <a:solidFill>
                  <a:srgbClr val="292929"/>
                </a:solidFill>
                <a:effectLst/>
                <a:latin typeface="charter"/>
              </a:rPr>
              <a:t>step size = gradient * learning rate.</a:t>
            </a:r>
            <a:endParaRPr lang="en-US" b="0" i="0">
              <a:solidFill>
                <a:srgbClr val="292929"/>
              </a:solidFill>
              <a:effectLst/>
              <a:latin typeface="charter"/>
            </a:endParaRPr>
          </a:p>
          <a:p>
            <a:pPr algn="l">
              <a:buFont typeface="+mj-lt"/>
              <a:buAutoNum type="arabicPeriod"/>
            </a:pPr>
            <a:r>
              <a:rPr lang="en-US" b="0" i="0">
                <a:solidFill>
                  <a:srgbClr val="292929"/>
                </a:solidFill>
                <a:effectLst/>
                <a:latin typeface="charter"/>
              </a:rPr>
              <a:t>Calculate the new parameters as : </a:t>
            </a:r>
            <a:r>
              <a:rPr lang="en-US" b="1" i="0">
                <a:solidFill>
                  <a:srgbClr val="292929"/>
                </a:solidFill>
                <a:effectLst/>
                <a:latin typeface="charter"/>
              </a:rPr>
              <a:t>new params = old params -step size</a:t>
            </a:r>
            <a:endParaRPr lang="en-US" b="0" i="0">
              <a:solidFill>
                <a:srgbClr val="292929"/>
              </a:solidFill>
              <a:effectLst/>
              <a:latin typeface="charter"/>
            </a:endParaRPr>
          </a:p>
          <a:p>
            <a:pPr algn="l">
              <a:buFont typeface="+mj-lt"/>
              <a:buAutoNum type="arabicPeriod"/>
            </a:pPr>
            <a:r>
              <a:rPr lang="en-US" b="0" i="0">
                <a:solidFill>
                  <a:srgbClr val="292929"/>
                </a:solidFill>
                <a:effectLst/>
                <a:latin typeface="charter"/>
              </a:rPr>
              <a:t>Repeat steps 3 to 5 until gradient is almost 0.</a:t>
            </a:r>
          </a:p>
          <a:p>
            <a:endParaRPr lang="en-US"/>
          </a:p>
        </p:txBody>
      </p:sp>
      <p:sp>
        <p:nvSpPr>
          <p:cNvPr id="4" name="Slide Number Placeholder 3">
            <a:extLst>
              <a:ext uri="{FF2B5EF4-FFF2-40B4-BE49-F238E27FC236}">
                <a16:creationId xmlns:a16="http://schemas.microsoft.com/office/drawing/2014/main" id="{5F963693-8854-4916-A2A9-4717A99311E0}"/>
              </a:ext>
            </a:extLst>
          </p:cNvPr>
          <p:cNvSpPr>
            <a:spLocks noGrp="1"/>
          </p:cNvSpPr>
          <p:nvPr>
            <p:ph type="sldNum" sz="quarter" idx="12"/>
          </p:nvPr>
        </p:nvSpPr>
        <p:spPr/>
        <p:txBody>
          <a:bodyPr/>
          <a:lstStyle/>
          <a:p>
            <a:fld id="{42BEBDEC-FF23-4548-8F07-2C9E7B1F00E7}" type="slidenum">
              <a:rPr lang="en-US" smtClean="0"/>
              <a:t>28</a:t>
            </a:fld>
            <a:endParaRPr lang="en-US"/>
          </a:p>
        </p:txBody>
      </p:sp>
    </p:spTree>
    <p:extLst>
      <p:ext uri="{BB962C8B-B14F-4D97-AF65-F5344CB8AC3E}">
        <p14:creationId xmlns:p14="http://schemas.microsoft.com/office/powerpoint/2010/main" val="2181238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7AF1-9836-47CE-9108-94507BE4BAF9}"/>
              </a:ext>
            </a:extLst>
          </p:cNvPr>
          <p:cNvSpPr>
            <a:spLocks noGrp="1"/>
          </p:cNvSpPr>
          <p:nvPr>
            <p:ph type="title"/>
          </p:nvPr>
        </p:nvSpPr>
        <p:spPr>
          <a:xfrm>
            <a:off x="838200" y="365126"/>
            <a:ext cx="10515600" cy="1237432"/>
          </a:xfrm>
        </p:spPr>
        <p:txBody>
          <a:bodyPr/>
          <a:lstStyle/>
          <a:p>
            <a:r>
              <a:rPr lang="en-US"/>
              <a:t>Example – Predicting House Prices</a:t>
            </a:r>
          </a:p>
        </p:txBody>
      </p:sp>
      <p:sp>
        <p:nvSpPr>
          <p:cNvPr id="4" name="AutoShape 2">
            <a:extLst>
              <a:ext uri="{FF2B5EF4-FFF2-40B4-BE49-F238E27FC236}">
                <a16:creationId xmlns:a16="http://schemas.microsoft.com/office/drawing/2014/main" id="{78775110-1ED8-4A58-8900-D3ABCB2658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a:extLst>
              <a:ext uri="{FF2B5EF4-FFF2-40B4-BE49-F238E27FC236}">
                <a16:creationId xmlns:a16="http://schemas.microsoft.com/office/drawing/2014/main" id="{5723D183-3F89-4C5A-8E13-86F0C9940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996" y="1798004"/>
            <a:ext cx="7715741" cy="44497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6E368A-E394-49CE-BC97-C0F15E8CD314}"/>
              </a:ext>
            </a:extLst>
          </p:cNvPr>
          <p:cNvSpPr txBox="1"/>
          <p:nvPr/>
        </p:nvSpPr>
        <p:spPr>
          <a:xfrm>
            <a:off x="238028" y="6431604"/>
            <a:ext cx="11554904" cy="307777"/>
          </a:xfrm>
          <a:prstGeom prst="rect">
            <a:avLst/>
          </a:prstGeom>
          <a:noFill/>
        </p:spPr>
        <p:txBody>
          <a:bodyPr wrap="square">
            <a:spAutoFit/>
          </a:bodyPr>
          <a:lstStyle/>
          <a:p>
            <a:r>
              <a:rPr lang="en-US" sz="1400"/>
              <a:t>https://www.kdnuggets.com/2017/04/simple-understand-gradient-descent-algorithm.html</a:t>
            </a:r>
          </a:p>
        </p:txBody>
      </p:sp>
      <p:sp>
        <p:nvSpPr>
          <p:cNvPr id="3" name="Slide Number Placeholder 2">
            <a:extLst>
              <a:ext uri="{FF2B5EF4-FFF2-40B4-BE49-F238E27FC236}">
                <a16:creationId xmlns:a16="http://schemas.microsoft.com/office/drawing/2014/main" id="{BF6F95CE-AE91-41AE-AF01-93D4CA9765B9}"/>
              </a:ext>
            </a:extLst>
          </p:cNvPr>
          <p:cNvSpPr>
            <a:spLocks noGrp="1"/>
          </p:cNvSpPr>
          <p:nvPr>
            <p:ph type="sldNum" sz="quarter" idx="12"/>
          </p:nvPr>
        </p:nvSpPr>
        <p:spPr/>
        <p:txBody>
          <a:bodyPr/>
          <a:lstStyle/>
          <a:p>
            <a:fld id="{42BEBDEC-FF23-4548-8F07-2C9E7B1F00E7}" type="slidenum">
              <a:rPr lang="en-US" smtClean="0"/>
              <a:t>29</a:t>
            </a:fld>
            <a:endParaRPr lang="en-US"/>
          </a:p>
        </p:txBody>
      </p:sp>
    </p:spTree>
    <p:extLst>
      <p:ext uri="{BB962C8B-B14F-4D97-AF65-F5344CB8AC3E}">
        <p14:creationId xmlns:p14="http://schemas.microsoft.com/office/powerpoint/2010/main" val="219119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1089D0-9B18-4951-95B6-4B5B79B0AA80}"/>
              </a:ext>
            </a:extLst>
          </p:cNvPr>
          <p:cNvSpPr>
            <a:spLocks noGrp="1"/>
          </p:cNvSpPr>
          <p:nvPr>
            <p:ph type="title"/>
          </p:nvPr>
        </p:nvSpPr>
        <p:spPr/>
        <p:txBody>
          <a:bodyPr/>
          <a:lstStyle/>
          <a:p>
            <a:r>
              <a:rPr lang="en-US"/>
              <a:t>Outline</a:t>
            </a:r>
          </a:p>
        </p:txBody>
      </p:sp>
      <p:sp>
        <p:nvSpPr>
          <p:cNvPr id="7" name="Content Placeholder 6">
            <a:extLst>
              <a:ext uri="{FF2B5EF4-FFF2-40B4-BE49-F238E27FC236}">
                <a16:creationId xmlns:a16="http://schemas.microsoft.com/office/drawing/2014/main" id="{FE0ECC09-B51B-487B-800F-9A5D7B14C72B}"/>
              </a:ext>
            </a:extLst>
          </p:cNvPr>
          <p:cNvSpPr>
            <a:spLocks noGrp="1"/>
          </p:cNvSpPr>
          <p:nvPr>
            <p:ph idx="1"/>
          </p:nvPr>
        </p:nvSpPr>
        <p:spPr>
          <a:xfrm>
            <a:off x="838200" y="1825625"/>
            <a:ext cx="10515600" cy="4667250"/>
          </a:xfrm>
        </p:spPr>
        <p:txBody>
          <a:bodyPr>
            <a:normAutofit fontScale="92500" lnSpcReduction="10000"/>
          </a:bodyPr>
          <a:lstStyle/>
          <a:p>
            <a:r>
              <a:rPr lang="en-US" sz="2400" b="1">
                <a:solidFill>
                  <a:srgbClr val="0070C0"/>
                </a:solidFill>
              </a:rPr>
              <a:t>Part 1: Working with images using python OpenCV</a:t>
            </a:r>
          </a:p>
          <a:p>
            <a:pPr lvl="1"/>
            <a:r>
              <a:rPr lang="en-US" sz="2000"/>
              <a:t>Basic concepts</a:t>
            </a:r>
          </a:p>
          <a:p>
            <a:pPr lvl="1"/>
            <a:r>
              <a:rPr lang="en-US" sz="2000"/>
              <a:t>Reading and Writing images</a:t>
            </a:r>
          </a:p>
          <a:p>
            <a:pPr lvl="1"/>
            <a:r>
              <a:rPr lang="en-US" sz="2000"/>
              <a:t>image processing routines</a:t>
            </a:r>
          </a:p>
          <a:p>
            <a:pPr lvl="1"/>
            <a:r>
              <a:rPr lang="en-US" sz="2000" b="1">
                <a:solidFill>
                  <a:srgbClr val="0070C0"/>
                </a:solidFill>
              </a:rPr>
              <a:t>Lab Task ( not graded)</a:t>
            </a:r>
          </a:p>
          <a:p>
            <a:r>
              <a:rPr lang="en-US" sz="2400" b="1">
                <a:solidFill>
                  <a:srgbClr val="0070C0"/>
                </a:solidFill>
              </a:rPr>
              <a:t>Part 2: Classification of Handwritten Digits		</a:t>
            </a:r>
          </a:p>
          <a:p>
            <a:pPr lvl="1"/>
            <a:r>
              <a:rPr lang="en-US" sz="2000"/>
              <a:t>MNIST Dataset</a:t>
            </a:r>
          </a:p>
          <a:p>
            <a:pPr lvl="1"/>
            <a:r>
              <a:rPr lang="en-US" sz="2000"/>
              <a:t>Simple Binary Classification using Scikit </a:t>
            </a:r>
            <a:r>
              <a:rPr lang="en-US" sz="2000" err="1">
                <a:solidFill>
                  <a:srgbClr val="0070C0"/>
                </a:solidFill>
              </a:rPr>
              <a:t>SGDClassifier</a:t>
            </a:r>
            <a:endParaRPr lang="en-US" sz="2000">
              <a:solidFill>
                <a:srgbClr val="0070C0"/>
              </a:solidFill>
            </a:endParaRPr>
          </a:p>
          <a:p>
            <a:pPr lvl="1"/>
            <a:r>
              <a:rPr lang="en-US" sz="2000"/>
              <a:t>Gradient Descent and Stochastic Gradient Descent Algorithms</a:t>
            </a:r>
          </a:p>
          <a:p>
            <a:r>
              <a:rPr lang="en-US" sz="2400" b="1">
                <a:solidFill>
                  <a:srgbClr val="0070C0"/>
                </a:solidFill>
              </a:rPr>
              <a:t>Part 3: Python Code</a:t>
            </a:r>
          </a:p>
          <a:p>
            <a:pPr lvl="1"/>
            <a:r>
              <a:rPr lang="en-US" sz="2000"/>
              <a:t>Load data</a:t>
            </a:r>
          </a:p>
          <a:p>
            <a:pPr lvl="1"/>
            <a:r>
              <a:rPr lang="en-US" sz="2000"/>
              <a:t>Visualize MNIST</a:t>
            </a:r>
          </a:p>
          <a:p>
            <a:pPr lvl="1"/>
            <a:r>
              <a:rPr lang="en-US" sz="2000"/>
              <a:t>Training a Binary Classifier</a:t>
            </a:r>
          </a:p>
          <a:p>
            <a:pPr lvl="1"/>
            <a:r>
              <a:rPr lang="en-US" sz="2000"/>
              <a:t>Accuracy, Precision and Recall</a:t>
            </a:r>
          </a:p>
        </p:txBody>
      </p:sp>
      <p:sp>
        <p:nvSpPr>
          <p:cNvPr id="8" name="Slide Number Placeholder 7">
            <a:extLst>
              <a:ext uri="{FF2B5EF4-FFF2-40B4-BE49-F238E27FC236}">
                <a16:creationId xmlns:a16="http://schemas.microsoft.com/office/drawing/2014/main" id="{3ECA7192-6D9B-4451-B86B-486725B349F8}"/>
              </a:ext>
            </a:extLst>
          </p:cNvPr>
          <p:cNvSpPr>
            <a:spLocks noGrp="1"/>
          </p:cNvSpPr>
          <p:nvPr>
            <p:ph type="sldNum" sz="quarter" idx="12"/>
          </p:nvPr>
        </p:nvSpPr>
        <p:spPr/>
        <p:txBody>
          <a:bodyPr/>
          <a:lstStyle/>
          <a:p>
            <a:fld id="{42BEBDEC-FF23-4548-8F07-2C9E7B1F00E7}" type="slidenum">
              <a:rPr lang="en-US" smtClean="0"/>
              <a:t>3</a:t>
            </a:fld>
            <a:endParaRPr lang="en-US"/>
          </a:p>
        </p:txBody>
      </p:sp>
    </p:spTree>
    <p:extLst>
      <p:ext uri="{BB962C8B-B14F-4D97-AF65-F5344CB8AC3E}">
        <p14:creationId xmlns:p14="http://schemas.microsoft.com/office/powerpoint/2010/main" val="1252916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FD3D-BB35-466B-BAA9-4A677375FCF1}"/>
              </a:ext>
            </a:extLst>
          </p:cNvPr>
          <p:cNvSpPr>
            <a:spLocks noGrp="1"/>
          </p:cNvSpPr>
          <p:nvPr>
            <p:ph type="title"/>
          </p:nvPr>
        </p:nvSpPr>
        <p:spPr/>
        <p:txBody>
          <a:bodyPr/>
          <a:lstStyle/>
          <a:p>
            <a:r>
              <a:rPr lang="en-US"/>
              <a:t>Minimizing Prediction Error is an Optimization Problem</a:t>
            </a:r>
          </a:p>
        </p:txBody>
      </p:sp>
      <p:pic>
        <p:nvPicPr>
          <p:cNvPr id="2050" name="Picture 2">
            <a:extLst>
              <a:ext uri="{FF2B5EF4-FFF2-40B4-BE49-F238E27FC236}">
                <a16:creationId xmlns:a16="http://schemas.microsoft.com/office/drawing/2014/main" id="{86F7265B-CA86-4ABD-8B98-82BE4AAA9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045" y="2225463"/>
            <a:ext cx="8753475" cy="39719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F4250D9-1DDE-4966-9E3A-8710743B4E5F}"/>
              </a:ext>
            </a:extLst>
          </p:cNvPr>
          <p:cNvSpPr>
            <a:spLocks noGrp="1"/>
          </p:cNvSpPr>
          <p:nvPr>
            <p:ph type="sldNum" sz="quarter" idx="12"/>
          </p:nvPr>
        </p:nvSpPr>
        <p:spPr/>
        <p:txBody>
          <a:bodyPr/>
          <a:lstStyle/>
          <a:p>
            <a:fld id="{42BEBDEC-FF23-4548-8F07-2C9E7B1F00E7}" type="slidenum">
              <a:rPr lang="en-US" smtClean="0"/>
              <a:t>30</a:t>
            </a:fld>
            <a:endParaRPr lang="en-US"/>
          </a:p>
        </p:txBody>
      </p:sp>
    </p:spTree>
    <p:extLst>
      <p:ext uri="{BB962C8B-B14F-4D97-AF65-F5344CB8AC3E}">
        <p14:creationId xmlns:p14="http://schemas.microsoft.com/office/powerpoint/2010/main" val="3316388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83FD-6B5C-4CE5-AD17-01061994FEBA}"/>
              </a:ext>
            </a:extLst>
          </p:cNvPr>
          <p:cNvSpPr>
            <a:spLocks noGrp="1"/>
          </p:cNvSpPr>
          <p:nvPr>
            <p:ph type="title"/>
          </p:nvPr>
        </p:nvSpPr>
        <p:spPr/>
        <p:txBody>
          <a:bodyPr/>
          <a:lstStyle/>
          <a:p>
            <a:r>
              <a:rPr lang="en-US"/>
              <a:t>Gradient Descent Algorithm</a:t>
            </a:r>
          </a:p>
        </p:txBody>
      </p:sp>
      <p:sp>
        <p:nvSpPr>
          <p:cNvPr id="3" name="Content Placeholder 2">
            <a:extLst>
              <a:ext uri="{FF2B5EF4-FFF2-40B4-BE49-F238E27FC236}">
                <a16:creationId xmlns:a16="http://schemas.microsoft.com/office/drawing/2014/main" id="{E839BCC7-A36D-4A1F-B533-84562345A82E}"/>
              </a:ext>
            </a:extLst>
          </p:cNvPr>
          <p:cNvSpPr>
            <a:spLocks noGrp="1"/>
          </p:cNvSpPr>
          <p:nvPr>
            <p:ph idx="1"/>
          </p:nvPr>
        </p:nvSpPr>
        <p:spPr/>
        <p:txBody>
          <a:bodyPr>
            <a:normAutofit fontScale="92500" lnSpcReduction="10000"/>
          </a:bodyPr>
          <a:lstStyle/>
          <a:p>
            <a:pPr algn="l"/>
            <a:r>
              <a:rPr lang="en-US" b="1" i="0" u="sng">
                <a:solidFill>
                  <a:srgbClr val="00B0F0"/>
                </a:solidFill>
                <a:effectLst/>
                <a:latin typeface="Times New Roman" panose="02020603050405020304" pitchFamily="18" charset="0"/>
                <a:cs typeface="Times New Roman" panose="02020603050405020304" pitchFamily="18" charset="0"/>
              </a:rPr>
              <a:t>Step 1:</a:t>
            </a:r>
            <a:r>
              <a:rPr lang="en-US" b="1" i="0">
                <a:solidFill>
                  <a:srgbClr val="00B0F0"/>
                </a:solidFill>
                <a:effectLst/>
                <a:latin typeface="Times New Roman" panose="02020603050405020304" pitchFamily="18" charset="0"/>
                <a:cs typeface="Times New Roman" panose="02020603050405020304" pitchFamily="18" charset="0"/>
              </a:rPr>
              <a:t> </a:t>
            </a:r>
            <a:r>
              <a:rPr lang="en-US" i="0">
                <a:solidFill>
                  <a:srgbClr val="111111"/>
                </a:solidFill>
                <a:effectLst/>
                <a:latin typeface="Times New Roman" panose="02020603050405020304" pitchFamily="18" charset="0"/>
                <a:cs typeface="Times New Roman" panose="02020603050405020304" pitchFamily="18" charset="0"/>
              </a:rPr>
              <a:t>Initialize the weights(a &amp; b) with random values and calculate Error (SSE)</a:t>
            </a:r>
          </a:p>
          <a:p>
            <a:pPr algn="l"/>
            <a:r>
              <a:rPr lang="en-US" b="1" i="0" u="sng">
                <a:solidFill>
                  <a:srgbClr val="00B0F0"/>
                </a:solidFill>
                <a:effectLst/>
                <a:latin typeface="Times New Roman" panose="02020603050405020304" pitchFamily="18" charset="0"/>
                <a:cs typeface="Times New Roman" panose="02020603050405020304" pitchFamily="18" charset="0"/>
              </a:rPr>
              <a:t>Step 2:</a:t>
            </a:r>
            <a:r>
              <a:rPr lang="en-US" b="1" i="0">
                <a:solidFill>
                  <a:srgbClr val="00B0F0"/>
                </a:solidFill>
                <a:effectLst/>
                <a:latin typeface="Times New Roman" panose="02020603050405020304" pitchFamily="18" charset="0"/>
                <a:cs typeface="Times New Roman" panose="02020603050405020304" pitchFamily="18" charset="0"/>
              </a:rPr>
              <a:t> </a:t>
            </a:r>
            <a:r>
              <a:rPr lang="en-US" i="0">
                <a:solidFill>
                  <a:srgbClr val="111111"/>
                </a:solidFill>
                <a:effectLst/>
                <a:latin typeface="Times New Roman" panose="02020603050405020304" pitchFamily="18" charset="0"/>
                <a:cs typeface="Times New Roman" panose="02020603050405020304" pitchFamily="18" charset="0"/>
              </a:rPr>
              <a:t>Calculate the gradient i.e. change in SSE when the weights (a &amp; b) are changed by a very small value from their original randomly initialized value. This helps us move the values of a &amp; b in the direction in which SSE is minimized.</a:t>
            </a:r>
          </a:p>
          <a:p>
            <a:pPr algn="l"/>
            <a:r>
              <a:rPr lang="en-US" b="1" i="0" u="sng">
                <a:solidFill>
                  <a:srgbClr val="00B0F0"/>
                </a:solidFill>
                <a:effectLst/>
                <a:latin typeface="Times New Roman" panose="02020603050405020304" pitchFamily="18" charset="0"/>
                <a:cs typeface="Times New Roman" panose="02020603050405020304" pitchFamily="18" charset="0"/>
              </a:rPr>
              <a:t>Step 3:</a:t>
            </a:r>
            <a:r>
              <a:rPr lang="en-US" b="1" i="0">
                <a:solidFill>
                  <a:srgbClr val="00B0F0"/>
                </a:solidFill>
                <a:effectLst/>
                <a:latin typeface="Times New Roman" panose="02020603050405020304" pitchFamily="18" charset="0"/>
                <a:cs typeface="Times New Roman" panose="02020603050405020304" pitchFamily="18" charset="0"/>
              </a:rPr>
              <a:t> </a:t>
            </a:r>
            <a:r>
              <a:rPr lang="en-US" i="0">
                <a:solidFill>
                  <a:srgbClr val="111111"/>
                </a:solidFill>
                <a:effectLst/>
                <a:latin typeface="Times New Roman" panose="02020603050405020304" pitchFamily="18" charset="0"/>
                <a:cs typeface="Times New Roman" panose="02020603050405020304" pitchFamily="18" charset="0"/>
              </a:rPr>
              <a:t>Adjust the weights with the gradients to reach the optimal values where SSE is minimized</a:t>
            </a:r>
          </a:p>
          <a:p>
            <a:pPr algn="l"/>
            <a:r>
              <a:rPr lang="en-US" b="1" i="0" u="sng">
                <a:solidFill>
                  <a:srgbClr val="00B0F0"/>
                </a:solidFill>
                <a:effectLst/>
                <a:latin typeface="Times New Roman" panose="02020603050405020304" pitchFamily="18" charset="0"/>
                <a:cs typeface="Times New Roman" panose="02020603050405020304" pitchFamily="18" charset="0"/>
              </a:rPr>
              <a:t>Step 4:</a:t>
            </a:r>
            <a:r>
              <a:rPr lang="en-US" b="1" i="0">
                <a:solidFill>
                  <a:srgbClr val="00B0F0"/>
                </a:solidFill>
                <a:effectLst/>
                <a:latin typeface="Times New Roman" panose="02020603050405020304" pitchFamily="18" charset="0"/>
                <a:cs typeface="Times New Roman" panose="02020603050405020304" pitchFamily="18" charset="0"/>
              </a:rPr>
              <a:t> </a:t>
            </a:r>
            <a:r>
              <a:rPr lang="en-US" i="0">
                <a:solidFill>
                  <a:srgbClr val="111111"/>
                </a:solidFill>
                <a:effectLst/>
                <a:latin typeface="Times New Roman" panose="02020603050405020304" pitchFamily="18" charset="0"/>
                <a:cs typeface="Times New Roman" panose="02020603050405020304" pitchFamily="18" charset="0"/>
              </a:rPr>
              <a:t>Use the new weights for prediction and to calculate the new SSE</a:t>
            </a:r>
          </a:p>
          <a:p>
            <a:pPr algn="l"/>
            <a:r>
              <a:rPr lang="en-US" b="1" i="0" u="sng">
                <a:solidFill>
                  <a:srgbClr val="00B0F0"/>
                </a:solidFill>
                <a:effectLst/>
                <a:latin typeface="Times New Roman" panose="02020603050405020304" pitchFamily="18" charset="0"/>
                <a:cs typeface="Times New Roman" panose="02020603050405020304" pitchFamily="18" charset="0"/>
              </a:rPr>
              <a:t>Step 5:</a:t>
            </a:r>
            <a:r>
              <a:rPr lang="en-US" b="1" i="0">
                <a:solidFill>
                  <a:srgbClr val="00B0F0"/>
                </a:solidFill>
                <a:effectLst/>
                <a:latin typeface="Times New Roman" panose="02020603050405020304" pitchFamily="18" charset="0"/>
                <a:cs typeface="Times New Roman" panose="02020603050405020304" pitchFamily="18" charset="0"/>
              </a:rPr>
              <a:t> </a:t>
            </a:r>
            <a:r>
              <a:rPr lang="en-US" i="0">
                <a:solidFill>
                  <a:srgbClr val="111111"/>
                </a:solidFill>
                <a:effectLst/>
                <a:latin typeface="Times New Roman" panose="02020603050405020304" pitchFamily="18" charset="0"/>
                <a:cs typeface="Times New Roman" panose="02020603050405020304" pitchFamily="18" charset="0"/>
              </a:rPr>
              <a:t>Repeat steps 2 and 3 till further adjustments to weights doesn’t significantly reduce the Error</a:t>
            </a:r>
          </a:p>
          <a:p>
            <a:pPr marL="0" indent="0">
              <a:buNone/>
            </a:pPr>
            <a:endParaRPr lang="en-US"/>
          </a:p>
        </p:txBody>
      </p:sp>
      <p:sp>
        <p:nvSpPr>
          <p:cNvPr id="4" name="Slide Number Placeholder 3">
            <a:extLst>
              <a:ext uri="{FF2B5EF4-FFF2-40B4-BE49-F238E27FC236}">
                <a16:creationId xmlns:a16="http://schemas.microsoft.com/office/drawing/2014/main" id="{170B3555-6133-4734-80EF-590B620B2365}"/>
              </a:ext>
            </a:extLst>
          </p:cNvPr>
          <p:cNvSpPr>
            <a:spLocks noGrp="1"/>
          </p:cNvSpPr>
          <p:nvPr>
            <p:ph type="sldNum" sz="quarter" idx="12"/>
          </p:nvPr>
        </p:nvSpPr>
        <p:spPr/>
        <p:txBody>
          <a:bodyPr/>
          <a:lstStyle/>
          <a:p>
            <a:fld id="{42BEBDEC-FF23-4548-8F07-2C9E7B1F00E7}" type="slidenum">
              <a:rPr lang="en-US" smtClean="0"/>
              <a:t>31</a:t>
            </a:fld>
            <a:endParaRPr lang="en-US"/>
          </a:p>
        </p:txBody>
      </p:sp>
    </p:spTree>
    <p:extLst>
      <p:ext uri="{BB962C8B-B14F-4D97-AF65-F5344CB8AC3E}">
        <p14:creationId xmlns:p14="http://schemas.microsoft.com/office/powerpoint/2010/main" val="2559408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6EB9-9D8C-4644-A2CD-B4CB45B4D55B}"/>
              </a:ext>
            </a:extLst>
          </p:cNvPr>
          <p:cNvSpPr>
            <a:spLocks noGrp="1"/>
          </p:cNvSpPr>
          <p:nvPr>
            <p:ph type="title"/>
          </p:nvPr>
        </p:nvSpPr>
        <p:spPr/>
        <p:txBody>
          <a:bodyPr/>
          <a:lstStyle/>
          <a:p>
            <a:r>
              <a:rPr lang="en-US"/>
              <a:t>Stochastic Gradient Descent</a:t>
            </a:r>
          </a:p>
        </p:txBody>
      </p:sp>
      <p:sp>
        <p:nvSpPr>
          <p:cNvPr id="3" name="Content Placeholder 2">
            <a:extLst>
              <a:ext uri="{FF2B5EF4-FFF2-40B4-BE49-F238E27FC236}">
                <a16:creationId xmlns:a16="http://schemas.microsoft.com/office/drawing/2014/main" id="{5F65ADC7-B874-40A2-AC4C-87D877C58BFD}"/>
              </a:ext>
            </a:extLst>
          </p:cNvPr>
          <p:cNvSpPr>
            <a:spLocks noGrp="1"/>
          </p:cNvSpPr>
          <p:nvPr>
            <p:ph idx="1"/>
          </p:nvPr>
        </p:nvSpPr>
        <p:spPr/>
        <p:txBody>
          <a:bodyPr/>
          <a:lstStyle/>
          <a:p>
            <a:r>
              <a:rPr lang="en-US"/>
              <a:t>Gradient Descent is Computationally Intensive</a:t>
            </a:r>
          </a:p>
          <a:p>
            <a:r>
              <a:rPr lang="en-US" b="0" i="0">
                <a:solidFill>
                  <a:srgbClr val="292929"/>
                </a:solidFill>
                <a:effectLst/>
                <a:latin typeface="charter"/>
              </a:rPr>
              <a:t>SGD randomly picks one data point from the whole data set at each iteration to reduce the computations enormously</a:t>
            </a:r>
          </a:p>
          <a:p>
            <a:r>
              <a:rPr lang="en-US" b="0" i="0">
                <a:solidFill>
                  <a:srgbClr val="292929"/>
                </a:solidFill>
                <a:effectLst/>
                <a:latin typeface="charter"/>
              </a:rPr>
              <a:t>It is also common to sample a small number of data points instead of just one point at each step and that is called “mini-batch” gradient descent</a:t>
            </a:r>
            <a:endParaRPr lang="en-US"/>
          </a:p>
          <a:p>
            <a:endParaRPr lang="en-US"/>
          </a:p>
        </p:txBody>
      </p:sp>
      <p:sp>
        <p:nvSpPr>
          <p:cNvPr id="4" name="Slide Number Placeholder 3">
            <a:extLst>
              <a:ext uri="{FF2B5EF4-FFF2-40B4-BE49-F238E27FC236}">
                <a16:creationId xmlns:a16="http://schemas.microsoft.com/office/drawing/2014/main" id="{91322822-C31D-4CB9-8059-1E3BB9CB9F3C}"/>
              </a:ext>
            </a:extLst>
          </p:cNvPr>
          <p:cNvSpPr>
            <a:spLocks noGrp="1"/>
          </p:cNvSpPr>
          <p:nvPr>
            <p:ph type="sldNum" sz="quarter" idx="12"/>
          </p:nvPr>
        </p:nvSpPr>
        <p:spPr/>
        <p:txBody>
          <a:bodyPr/>
          <a:lstStyle/>
          <a:p>
            <a:fld id="{42BEBDEC-FF23-4548-8F07-2C9E7B1F00E7}" type="slidenum">
              <a:rPr lang="en-US" smtClean="0"/>
              <a:t>32</a:t>
            </a:fld>
            <a:endParaRPr lang="en-US"/>
          </a:p>
        </p:txBody>
      </p:sp>
    </p:spTree>
    <p:extLst>
      <p:ext uri="{BB962C8B-B14F-4D97-AF65-F5344CB8AC3E}">
        <p14:creationId xmlns:p14="http://schemas.microsoft.com/office/powerpoint/2010/main" val="1318129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1E6C5-4A09-4B72-BD2B-9EBD0EC569E5}"/>
              </a:ext>
            </a:extLst>
          </p:cNvPr>
          <p:cNvSpPr>
            <a:spLocks noGrp="1"/>
          </p:cNvSpPr>
          <p:nvPr>
            <p:ph type="ctrTitle"/>
          </p:nvPr>
        </p:nvSpPr>
        <p:spPr>
          <a:xfrm>
            <a:off x="1524000" y="1122363"/>
            <a:ext cx="9144000" cy="1517142"/>
          </a:xfrm>
        </p:spPr>
        <p:txBody>
          <a:bodyPr>
            <a:normAutofit/>
          </a:bodyPr>
          <a:lstStyle/>
          <a:p>
            <a:r>
              <a:rPr lang="en-US" sz="3600" b="1">
                <a:solidFill>
                  <a:srgbClr val="0070C0"/>
                </a:solidFill>
              </a:rPr>
              <a:t>Part 3: Python Code</a:t>
            </a:r>
            <a:br>
              <a:rPr lang="en-US" sz="3600" b="1">
                <a:solidFill>
                  <a:srgbClr val="0070C0"/>
                </a:solidFill>
              </a:rPr>
            </a:br>
            <a:endParaRPr lang="en-US" sz="3200" b="1"/>
          </a:p>
        </p:txBody>
      </p:sp>
      <p:sp>
        <p:nvSpPr>
          <p:cNvPr id="5" name="Subtitle 4">
            <a:extLst>
              <a:ext uri="{FF2B5EF4-FFF2-40B4-BE49-F238E27FC236}">
                <a16:creationId xmlns:a16="http://schemas.microsoft.com/office/drawing/2014/main" id="{F9F193F8-2C25-420F-B2AF-3658BEBA06C4}"/>
              </a:ext>
            </a:extLst>
          </p:cNvPr>
          <p:cNvSpPr>
            <a:spLocks noGrp="1"/>
          </p:cNvSpPr>
          <p:nvPr>
            <p:ph type="subTitle" idx="1"/>
          </p:nvPr>
        </p:nvSpPr>
        <p:spPr/>
        <p:txBody>
          <a:bodyPr>
            <a:normAutofit/>
          </a:bodyPr>
          <a:lstStyle/>
          <a:p>
            <a:r>
              <a:rPr lang="en-US" sz="2000" b="1"/>
              <a:t>Load data</a:t>
            </a:r>
            <a:br>
              <a:rPr lang="en-US" sz="2000" b="1"/>
            </a:br>
            <a:r>
              <a:rPr lang="en-US" sz="2000" b="1"/>
              <a:t>Visualize MNIST</a:t>
            </a:r>
            <a:br>
              <a:rPr lang="en-US" sz="2000" b="1"/>
            </a:br>
            <a:r>
              <a:rPr lang="en-US" sz="2000" b="1"/>
              <a:t>Training a Binary Classifier</a:t>
            </a:r>
            <a:br>
              <a:rPr lang="en-US" sz="2000" b="1"/>
            </a:br>
            <a:r>
              <a:rPr lang="en-US" sz="2000" b="1"/>
              <a:t>Accuracy, Precision and Recall</a:t>
            </a:r>
            <a:endParaRPr lang="en-US"/>
          </a:p>
        </p:txBody>
      </p:sp>
      <p:sp>
        <p:nvSpPr>
          <p:cNvPr id="2" name="Slide Number Placeholder 1">
            <a:extLst>
              <a:ext uri="{FF2B5EF4-FFF2-40B4-BE49-F238E27FC236}">
                <a16:creationId xmlns:a16="http://schemas.microsoft.com/office/drawing/2014/main" id="{DBCDE871-39A9-4E31-8F79-EA77485A5CD4}"/>
              </a:ext>
            </a:extLst>
          </p:cNvPr>
          <p:cNvSpPr>
            <a:spLocks noGrp="1"/>
          </p:cNvSpPr>
          <p:nvPr>
            <p:ph type="sldNum" sz="quarter" idx="12"/>
          </p:nvPr>
        </p:nvSpPr>
        <p:spPr/>
        <p:txBody>
          <a:bodyPr/>
          <a:lstStyle/>
          <a:p>
            <a:fld id="{42BEBDEC-FF23-4548-8F07-2C9E7B1F00E7}" type="slidenum">
              <a:rPr lang="en-US" smtClean="0"/>
              <a:t>33</a:t>
            </a:fld>
            <a:endParaRPr lang="en-US"/>
          </a:p>
        </p:txBody>
      </p:sp>
    </p:spTree>
    <p:extLst>
      <p:ext uri="{BB962C8B-B14F-4D97-AF65-F5344CB8AC3E}">
        <p14:creationId xmlns:p14="http://schemas.microsoft.com/office/powerpoint/2010/main" val="569076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7B930-662A-4A28-B628-6C05C8B6EE33}"/>
              </a:ext>
            </a:extLst>
          </p:cNvPr>
          <p:cNvSpPr>
            <a:spLocks noGrp="1"/>
          </p:cNvSpPr>
          <p:nvPr>
            <p:ph type="title"/>
          </p:nvPr>
        </p:nvSpPr>
        <p:spPr/>
        <p:txBody>
          <a:bodyPr>
            <a:normAutofit/>
          </a:bodyPr>
          <a:lstStyle/>
          <a:p>
            <a:r>
              <a:rPr lang="en-US" b="1">
                <a:solidFill>
                  <a:srgbClr val="0070C0"/>
                </a:solidFill>
              </a:rPr>
              <a:t>Download / Import Dataset</a:t>
            </a:r>
          </a:p>
        </p:txBody>
      </p:sp>
      <p:sp>
        <p:nvSpPr>
          <p:cNvPr id="5" name="Slide Number Placeholder 4">
            <a:extLst>
              <a:ext uri="{FF2B5EF4-FFF2-40B4-BE49-F238E27FC236}">
                <a16:creationId xmlns:a16="http://schemas.microsoft.com/office/drawing/2014/main" id="{5020B013-9417-4888-88B6-A13065BAB42F}"/>
              </a:ext>
            </a:extLst>
          </p:cNvPr>
          <p:cNvSpPr>
            <a:spLocks noGrp="1"/>
          </p:cNvSpPr>
          <p:nvPr>
            <p:ph type="sldNum" sz="quarter" idx="12"/>
          </p:nvPr>
        </p:nvSpPr>
        <p:spPr/>
        <p:txBody>
          <a:bodyPr/>
          <a:lstStyle/>
          <a:p>
            <a:fld id="{77FB1568-C28A-4E41-A1D6-6AA46C1EC142}" type="slidenum">
              <a:rPr lang="en-US" smtClean="0"/>
              <a:t>34</a:t>
            </a:fld>
            <a:endParaRPr lang="en-US"/>
          </a:p>
        </p:txBody>
      </p:sp>
      <p:sp>
        <p:nvSpPr>
          <p:cNvPr id="6" name="TextBox 5">
            <a:extLst>
              <a:ext uri="{FF2B5EF4-FFF2-40B4-BE49-F238E27FC236}">
                <a16:creationId xmlns:a16="http://schemas.microsoft.com/office/drawing/2014/main" id="{ADC20C90-474B-453F-935B-DF3081B19023}"/>
              </a:ext>
            </a:extLst>
          </p:cNvPr>
          <p:cNvSpPr txBox="1"/>
          <p:nvPr/>
        </p:nvSpPr>
        <p:spPr>
          <a:xfrm>
            <a:off x="1108408" y="2413704"/>
            <a:ext cx="9151069" cy="1569660"/>
          </a:xfrm>
          <a:prstGeom prst="rect">
            <a:avLst/>
          </a:prstGeom>
          <a:noFill/>
        </p:spPr>
        <p:txBody>
          <a:bodyPr wrap="square">
            <a:spAutoFit/>
          </a:bodyPr>
          <a:lstStyle/>
          <a:p>
            <a:r>
              <a:rPr lang="en-US" sz="3200"/>
              <a:t>import </a:t>
            </a:r>
            <a:r>
              <a:rPr lang="en-US" sz="3200" err="1"/>
              <a:t>tensorflow</a:t>
            </a:r>
            <a:r>
              <a:rPr lang="en-US" sz="3200"/>
              <a:t> as </a:t>
            </a:r>
            <a:r>
              <a:rPr lang="en-US" sz="3200" err="1"/>
              <a:t>tf</a:t>
            </a:r>
            <a:endParaRPr lang="en-US" sz="3200"/>
          </a:p>
          <a:p>
            <a:r>
              <a:rPr lang="en-US" sz="3200" err="1"/>
              <a:t>mnist</a:t>
            </a:r>
            <a:r>
              <a:rPr lang="en-US" sz="3200"/>
              <a:t> = </a:t>
            </a:r>
            <a:r>
              <a:rPr lang="en-US" sz="3200" err="1"/>
              <a:t>tf.keras.datasets.mnist</a:t>
            </a:r>
            <a:endParaRPr lang="en-US" sz="3200"/>
          </a:p>
          <a:p>
            <a:r>
              <a:rPr lang="en-US" sz="3200"/>
              <a:t>(</a:t>
            </a:r>
            <a:r>
              <a:rPr lang="en-US" sz="3200" err="1"/>
              <a:t>x_train</a:t>
            </a:r>
            <a:r>
              <a:rPr lang="en-US" sz="3200"/>
              <a:t>, </a:t>
            </a:r>
            <a:r>
              <a:rPr lang="en-US" sz="3200" err="1"/>
              <a:t>y_train</a:t>
            </a:r>
            <a:r>
              <a:rPr lang="en-US" sz="3200"/>
              <a:t>), (</a:t>
            </a:r>
            <a:r>
              <a:rPr lang="en-US" sz="3200" err="1"/>
              <a:t>x_test</a:t>
            </a:r>
            <a:r>
              <a:rPr lang="en-US" sz="3200"/>
              <a:t>, </a:t>
            </a:r>
            <a:r>
              <a:rPr lang="en-US" sz="3200" err="1"/>
              <a:t>y_test</a:t>
            </a:r>
            <a:r>
              <a:rPr lang="en-US" sz="3200"/>
              <a:t>) = </a:t>
            </a:r>
            <a:r>
              <a:rPr lang="en-US" sz="3200" err="1"/>
              <a:t>mnist.load_data</a:t>
            </a:r>
            <a:r>
              <a:rPr lang="en-US" sz="3200"/>
              <a:t>()</a:t>
            </a:r>
          </a:p>
        </p:txBody>
      </p:sp>
    </p:spTree>
    <p:extLst>
      <p:ext uri="{BB962C8B-B14F-4D97-AF65-F5344CB8AC3E}">
        <p14:creationId xmlns:p14="http://schemas.microsoft.com/office/powerpoint/2010/main" val="4693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0AC0-2D1F-4919-BA94-50033CF298E6}"/>
              </a:ext>
            </a:extLst>
          </p:cNvPr>
          <p:cNvSpPr>
            <a:spLocks noGrp="1"/>
          </p:cNvSpPr>
          <p:nvPr>
            <p:ph type="title"/>
          </p:nvPr>
        </p:nvSpPr>
        <p:spPr>
          <a:xfrm>
            <a:off x="838200" y="365125"/>
            <a:ext cx="10515600" cy="766091"/>
          </a:xfrm>
        </p:spPr>
        <p:txBody>
          <a:bodyPr/>
          <a:lstStyle/>
          <a:p>
            <a:r>
              <a:rPr lang="en-US"/>
              <a:t>Visualize MNIST</a:t>
            </a:r>
          </a:p>
        </p:txBody>
      </p:sp>
      <p:pic>
        <p:nvPicPr>
          <p:cNvPr id="4" name="Picture 3">
            <a:extLst>
              <a:ext uri="{FF2B5EF4-FFF2-40B4-BE49-F238E27FC236}">
                <a16:creationId xmlns:a16="http://schemas.microsoft.com/office/drawing/2014/main" id="{E451E9FD-9EC1-41D0-BFC6-97567DCB22A8}"/>
              </a:ext>
            </a:extLst>
          </p:cNvPr>
          <p:cNvPicPr>
            <a:picLocks noChangeAspect="1"/>
          </p:cNvPicPr>
          <p:nvPr/>
        </p:nvPicPr>
        <p:blipFill>
          <a:blip r:embed="rId2"/>
          <a:stretch>
            <a:fillRect/>
          </a:stretch>
        </p:blipFill>
        <p:spPr>
          <a:xfrm>
            <a:off x="838199" y="1523899"/>
            <a:ext cx="8041850" cy="5187985"/>
          </a:xfrm>
          <a:prstGeom prst="rect">
            <a:avLst/>
          </a:prstGeom>
        </p:spPr>
      </p:pic>
      <p:sp>
        <p:nvSpPr>
          <p:cNvPr id="3" name="Slide Number Placeholder 2">
            <a:extLst>
              <a:ext uri="{FF2B5EF4-FFF2-40B4-BE49-F238E27FC236}">
                <a16:creationId xmlns:a16="http://schemas.microsoft.com/office/drawing/2014/main" id="{6BC8AAFE-348A-4C0D-81A6-178EB48C135F}"/>
              </a:ext>
            </a:extLst>
          </p:cNvPr>
          <p:cNvSpPr>
            <a:spLocks noGrp="1"/>
          </p:cNvSpPr>
          <p:nvPr>
            <p:ph type="sldNum" sz="quarter" idx="12"/>
          </p:nvPr>
        </p:nvSpPr>
        <p:spPr/>
        <p:txBody>
          <a:bodyPr/>
          <a:lstStyle/>
          <a:p>
            <a:fld id="{42BEBDEC-FF23-4548-8F07-2C9E7B1F00E7}" type="slidenum">
              <a:rPr lang="en-US" smtClean="0"/>
              <a:t>35</a:t>
            </a:fld>
            <a:endParaRPr lang="en-US"/>
          </a:p>
        </p:txBody>
      </p:sp>
    </p:spTree>
    <p:extLst>
      <p:ext uri="{BB962C8B-B14F-4D97-AF65-F5344CB8AC3E}">
        <p14:creationId xmlns:p14="http://schemas.microsoft.com/office/powerpoint/2010/main" val="1367330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71C2B-60DF-447A-97A0-4C510D9F2483}"/>
              </a:ext>
            </a:extLst>
          </p:cNvPr>
          <p:cNvSpPr>
            <a:spLocks noGrp="1"/>
          </p:cNvSpPr>
          <p:nvPr>
            <p:ph type="title"/>
          </p:nvPr>
        </p:nvSpPr>
        <p:spPr/>
        <p:txBody>
          <a:bodyPr>
            <a:normAutofit fontScale="90000"/>
          </a:bodyPr>
          <a:lstStyle/>
          <a:p>
            <a:br>
              <a:rPr lang="en-US"/>
            </a:br>
            <a:r>
              <a:rPr lang="en-US"/>
              <a:t>F</a:t>
            </a:r>
            <a:r>
              <a:rPr lang="en-US" sz="4400"/>
              <a:t>latten 28*28 images to a 784 vector for each image</a:t>
            </a:r>
            <a:br>
              <a:rPr lang="en-US" sz="4400"/>
            </a:br>
            <a:endParaRPr lang="en-US"/>
          </a:p>
        </p:txBody>
      </p:sp>
      <p:sp>
        <p:nvSpPr>
          <p:cNvPr id="5" name="TextBox 4">
            <a:extLst>
              <a:ext uri="{FF2B5EF4-FFF2-40B4-BE49-F238E27FC236}">
                <a16:creationId xmlns:a16="http://schemas.microsoft.com/office/drawing/2014/main" id="{BBBEE0A5-DFA6-4CB8-9327-022A22C9766A}"/>
              </a:ext>
            </a:extLst>
          </p:cNvPr>
          <p:cNvSpPr txBox="1"/>
          <p:nvPr/>
        </p:nvSpPr>
        <p:spPr>
          <a:xfrm>
            <a:off x="838200" y="2573047"/>
            <a:ext cx="10737915" cy="2554545"/>
          </a:xfrm>
          <a:prstGeom prst="rect">
            <a:avLst/>
          </a:prstGeom>
          <a:noFill/>
        </p:spPr>
        <p:txBody>
          <a:bodyPr wrap="square">
            <a:spAutoFit/>
          </a:bodyPr>
          <a:lstStyle/>
          <a:p>
            <a:r>
              <a:rPr lang="en-US" sz="3200" err="1"/>
              <a:t>num_pixels</a:t>
            </a:r>
            <a:r>
              <a:rPr lang="en-US" sz="3200"/>
              <a:t> = </a:t>
            </a:r>
            <a:r>
              <a:rPr lang="en-US" sz="3200" err="1"/>
              <a:t>x_train.shape</a:t>
            </a:r>
            <a:r>
              <a:rPr lang="en-US" sz="3200"/>
              <a:t>[1] * </a:t>
            </a:r>
            <a:r>
              <a:rPr lang="en-US" sz="3200" err="1"/>
              <a:t>x_train.shape</a:t>
            </a:r>
            <a:r>
              <a:rPr lang="en-US" sz="3200"/>
              <a:t>[2]</a:t>
            </a:r>
          </a:p>
          <a:p>
            <a:r>
              <a:rPr lang="en-US" sz="3200" err="1"/>
              <a:t>x_train</a:t>
            </a:r>
            <a:r>
              <a:rPr lang="en-US" sz="3200"/>
              <a:t> = </a:t>
            </a:r>
            <a:r>
              <a:rPr lang="en-US" sz="3200" err="1"/>
              <a:t>x_train.reshape</a:t>
            </a:r>
            <a:r>
              <a:rPr lang="en-US" sz="3200"/>
              <a:t>((</a:t>
            </a:r>
            <a:r>
              <a:rPr lang="en-US" sz="3200" err="1"/>
              <a:t>x_train.shape</a:t>
            </a:r>
            <a:r>
              <a:rPr lang="en-US" sz="3200"/>
              <a:t>[0], </a:t>
            </a:r>
            <a:r>
              <a:rPr lang="en-US" sz="3200" err="1"/>
              <a:t>num_pixels</a:t>
            </a:r>
            <a:r>
              <a:rPr lang="en-US" sz="3200"/>
              <a:t>)).</a:t>
            </a:r>
            <a:r>
              <a:rPr lang="en-US" sz="3200" err="1"/>
              <a:t>astype</a:t>
            </a:r>
            <a:r>
              <a:rPr lang="en-US" sz="3200"/>
              <a:t>('float32')</a:t>
            </a:r>
          </a:p>
          <a:p>
            <a:r>
              <a:rPr lang="en-US" sz="3200" err="1"/>
              <a:t>x_test</a:t>
            </a:r>
            <a:r>
              <a:rPr lang="en-US" sz="3200"/>
              <a:t> = </a:t>
            </a:r>
            <a:r>
              <a:rPr lang="en-US" sz="3200" err="1"/>
              <a:t>x_test.reshape</a:t>
            </a:r>
            <a:r>
              <a:rPr lang="en-US" sz="3200"/>
              <a:t>((</a:t>
            </a:r>
            <a:r>
              <a:rPr lang="en-US" sz="3200" err="1"/>
              <a:t>x_test.shape</a:t>
            </a:r>
            <a:r>
              <a:rPr lang="en-US" sz="3200"/>
              <a:t>[0], </a:t>
            </a:r>
            <a:r>
              <a:rPr lang="en-US" sz="3200" err="1"/>
              <a:t>num_pixels</a:t>
            </a:r>
            <a:r>
              <a:rPr lang="en-US" sz="3200"/>
              <a:t>)).</a:t>
            </a:r>
            <a:r>
              <a:rPr lang="en-US" sz="3200" err="1"/>
              <a:t>astype</a:t>
            </a:r>
            <a:r>
              <a:rPr lang="en-US" sz="3200"/>
              <a:t>('float32')</a:t>
            </a:r>
          </a:p>
        </p:txBody>
      </p:sp>
      <p:sp>
        <p:nvSpPr>
          <p:cNvPr id="3" name="Slide Number Placeholder 2">
            <a:extLst>
              <a:ext uri="{FF2B5EF4-FFF2-40B4-BE49-F238E27FC236}">
                <a16:creationId xmlns:a16="http://schemas.microsoft.com/office/drawing/2014/main" id="{B55BE83C-D21A-4B50-9FF9-4954A18A3938}"/>
              </a:ext>
            </a:extLst>
          </p:cNvPr>
          <p:cNvSpPr>
            <a:spLocks noGrp="1"/>
          </p:cNvSpPr>
          <p:nvPr>
            <p:ph type="sldNum" sz="quarter" idx="12"/>
          </p:nvPr>
        </p:nvSpPr>
        <p:spPr/>
        <p:txBody>
          <a:bodyPr/>
          <a:lstStyle/>
          <a:p>
            <a:fld id="{42BEBDEC-FF23-4548-8F07-2C9E7B1F00E7}" type="slidenum">
              <a:rPr lang="en-US" smtClean="0"/>
              <a:t>36</a:t>
            </a:fld>
            <a:endParaRPr lang="en-US"/>
          </a:p>
        </p:txBody>
      </p:sp>
    </p:spTree>
    <p:extLst>
      <p:ext uri="{BB962C8B-B14F-4D97-AF65-F5344CB8AC3E}">
        <p14:creationId xmlns:p14="http://schemas.microsoft.com/office/powerpoint/2010/main" val="3033913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2608-916B-413E-869C-B829B6863EC4}"/>
              </a:ext>
            </a:extLst>
          </p:cNvPr>
          <p:cNvSpPr>
            <a:spLocks noGrp="1"/>
          </p:cNvSpPr>
          <p:nvPr>
            <p:ph type="title"/>
          </p:nvPr>
        </p:nvSpPr>
        <p:spPr/>
        <p:txBody>
          <a:bodyPr/>
          <a:lstStyle/>
          <a:p>
            <a:r>
              <a:rPr lang="en-US"/>
              <a:t>Training a Binary Classifier</a:t>
            </a:r>
          </a:p>
        </p:txBody>
      </p:sp>
      <p:sp>
        <p:nvSpPr>
          <p:cNvPr id="3" name="Content Placeholder 2">
            <a:extLst>
              <a:ext uri="{FF2B5EF4-FFF2-40B4-BE49-F238E27FC236}">
                <a16:creationId xmlns:a16="http://schemas.microsoft.com/office/drawing/2014/main" id="{539D38A2-B2B3-4943-ACFF-2415F3853AF3}"/>
              </a:ext>
            </a:extLst>
          </p:cNvPr>
          <p:cNvSpPr>
            <a:spLocks noGrp="1"/>
          </p:cNvSpPr>
          <p:nvPr>
            <p:ph idx="1"/>
          </p:nvPr>
        </p:nvSpPr>
        <p:spPr>
          <a:xfrm>
            <a:off x="838200" y="1825625"/>
            <a:ext cx="10515600" cy="2491851"/>
          </a:xfrm>
        </p:spPr>
        <p:txBody>
          <a:bodyPr/>
          <a:lstStyle/>
          <a:p>
            <a:r>
              <a:rPr lang="en-US"/>
              <a:t>Let’s simplify the problem for now and only try to identify one digit—for example, the number 5. </a:t>
            </a:r>
          </a:p>
          <a:p>
            <a:r>
              <a:rPr lang="en-US"/>
              <a:t>This “5-detector” will be an example of a binary classifier, capable of distinguishing between just two classes, 5 and not-5.</a:t>
            </a:r>
          </a:p>
        </p:txBody>
      </p:sp>
      <p:pic>
        <p:nvPicPr>
          <p:cNvPr id="4" name="Picture 3">
            <a:extLst>
              <a:ext uri="{FF2B5EF4-FFF2-40B4-BE49-F238E27FC236}">
                <a16:creationId xmlns:a16="http://schemas.microsoft.com/office/drawing/2014/main" id="{A282944A-3139-4157-B012-21FB016C7A3E}"/>
              </a:ext>
            </a:extLst>
          </p:cNvPr>
          <p:cNvPicPr>
            <a:picLocks noChangeAspect="1"/>
          </p:cNvPicPr>
          <p:nvPr/>
        </p:nvPicPr>
        <p:blipFill>
          <a:blip r:embed="rId2"/>
          <a:stretch>
            <a:fillRect/>
          </a:stretch>
        </p:blipFill>
        <p:spPr>
          <a:xfrm>
            <a:off x="1470580" y="4089466"/>
            <a:ext cx="9527259" cy="1491223"/>
          </a:xfrm>
          <a:prstGeom prst="rect">
            <a:avLst/>
          </a:prstGeom>
        </p:spPr>
      </p:pic>
      <p:sp>
        <p:nvSpPr>
          <p:cNvPr id="5" name="Slide Number Placeholder 4">
            <a:extLst>
              <a:ext uri="{FF2B5EF4-FFF2-40B4-BE49-F238E27FC236}">
                <a16:creationId xmlns:a16="http://schemas.microsoft.com/office/drawing/2014/main" id="{7C33CCAF-A4A5-4736-82F3-7885A61966E5}"/>
              </a:ext>
            </a:extLst>
          </p:cNvPr>
          <p:cNvSpPr>
            <a:spLocks noGrp="1"/>
          </p:cNvSpPr>
          <p:nvPr>
            <p:ph type="sldNum" sz="quarter" idx="12"/>
          </p:nvPr>
        </p:nvSpPr>
        <p:spPr/>
        <p:txBody>
          <a:bodyPr/>
          <a:lstStyle/>
          <a:p>
            <a:fld id="{77FB1568-C28A-4E41-A1D6-6AA46C1EC142}" type="slidenum">
              <a:rPr lang="en-US" smtClean="0"/>
              <a:t>37</a:t>
            </a:fld>
            <a:endParaRPr lang="en-US"/>
          </a:p>
        </p:txBody>
      </p:sp>
    </p:spTree>
    <p:extLst>
      <p:ext uri="{BB962C8B-B14F-4D97-AF65-F5344CB8AC3E}">
        <p14:creationId xmlns:p14="http://schemas.microsoft.com/office/powerpoint/2010/main" val="2536318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7CDA-47B9-40F1-A206-BF0A31B155BD}"/>
              </a:ext>
            </a:extLst>
          </p:cNvPr>
          <p:cNvSpPr>
            <a:spLocks noGrp="1"/>
          </p:cNvSpPr>
          <p:nvPr>
            <p:ph type="title"/>
          </p:nvPr>
        </p:nvSpPr>
        <p:spPr/>
        <p:txBody>
          <a:bodyPr/>
          <a:lstStyle/>
          <a:p>
            <a:r>
              <a:rPr lang="en-US" sz="4000" b="1">
                <a:solidFill>
                  <a:srgbClr val="0070C0"/>
                </a:solidFill>
                <a:ea typeface="+mn-ea"/>
                <a:cs typeface="+mn-cs"/>
              </a:rPr>
              <a:t>Perfect Classifier</a:t>
            </a:r>
          </a:p>
        </p:txBody>
      </p:sp>
      <p:sp>
        <p:nvSpPr>
          <p:cNvPr id="3" name="Content Placeholder 2">
            <a:extLst>
              <a:ext uri="{FF2B5EF4-FFF2-40B4-BE49-F238E27FC236}">
                <a16:creationId xmlns:a16="http://schemas.microsoft.com/office/drawing/2014/main" id="{2543E611-E191-4323-ACA4-1B0BAC6F493A}"/>
              </a:ext>
            </a:extLst>
          </p:cNvPr>
          <p:cNvSpPr>
            <a:spLocks noGrp="1"/>
          </p:cNvSpPr>
          <p:nvPr>
            <p:ph idx="1"/>
          </p:nvPr>
        </p:nvSpPr>
        <p:spPr>
          <a:xfrm>
            <a:off x="838200" y="1825625"/>
            <a:ext cx="10515600" cy="1869682"/>
          </a:xfrm>
        </p:spPr>
        <p:txBody>
          <a:bodyPr/>
          <a:lstStyle/>
          <a:p>
            <a:r>
              <a:rPr lang="en-US"/>
              <a:t>A perfect classifier would have only true positives and true negatives, so its confusion matrix would have nonzero values only on its main diagonal (top left to bottom right):</a:t>
            </a:r>
          </a:p>
        </p:txBody>
      </p:sp>
      <p:pic>
        <p:nvPicPr>
          <p:cNvPr id="4" name="Picture 3">
            <a:extLst>
              <a:ext uri="{FF2B5EF4-FFF2-40B4-BE49-F238E27FC236}">
                <a16:creationId xmlns:a16="http://schemas.microsoft.com/office/drawing/2014/main" id="{532A6B65-AE67-4AAB-AF9C-5DBB9EA29B8D}"/>
              </a:ext>
            </a:extLst>
          </p:cNvPr>
          <p:cNvPicPr>
            <a:picLocks noChangeAspect="1"/>
          </p:cNvPicPr>
          <p:nvPr/>
        </p:nvPicPr>
        <p:blipFill>
          <a:blip r:embed="rId2"/>
          <a:stretch>
            <a:fillRect/>
          </a:stretch>
        </p:blipFill>
        <p:spPr>
          <a:xfrm>
            <a:off x="967168" y="3580624"/>
            <a:ext cx="11513270" cy="1814701"/>
          </a:xfrm>
          <a:prstGeom prst="rect">
            <a:avLst/>
          </a:prstGeom>
        </p:spPr>
      </p:pic>
      <p:sp>
        <p:nvSpPr>
          <p:cNvPr id="5" name="Slide Number Placeholder 4">
            <a:extLst>
              <a:ext uri="{FF2B5EF4-FFF2-40B4-BE49-F238E27FC236}">
                <a16:creationId xmlns:a16="http://schemas.microsoft.com/office/drawing/2014/main" id="{118DAAF5-FCFA-4103-BC31-5FA1DF17598E}"/>
              </a:ext>
            </a:extLst>
          </p:cNvPr>
          <p:cNvSpPr>
            <a:spLocks noGrp="1"/>
          </p:cNvSpPr>
          <p:nvPr>
            <p:ph type="sldNum" sz="quarter" idx="12"/>
          </p:nvPr>
        </p:nvSpPr>
        <p:spPr/>
        <p:txBody>
          <a:bodyPr/>
          <a:lstStyle/>
          <a:p>
            <a:fld id="{77FB1568-C28A-4E41-A1D6-6AA46C1EC142}" type="slidenum">
              <a:rPr lang="en-US" smtClean="0"/>
              <a:t>38</a:t>
            </a:fld>
            <a:endParaRPr lang="en-US"/>
          </a:p>
        </p:txBody>
      </p:sp>
    </p:spTree>
    <p:extLst>
      <p:ext uri="{BB962C8B-B14F-4D97-AF65-F5344CB8AC3E}">
        <p14:creationId xmlns:p14="http://schemas.microsoft.com/office/powerpoint/2010/main" val="1396093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7FE6-3917-4B25-844F-7DE3EED0DFDD}"/>
              </a:ext>
            </a:extLst>
          </p:cNvPr>
          <p:cNvSpPr>
            <a:spLocks noGrp="1"/>
          </p:cNvSpPr>
          <p:nvPr>
            <p:ph type="title"/>
          </p:nvPr>
        </p:nvSpPr>
        <p:spPr/>
        <p:txBody>
          <a:bodyPr/>
          <a:lstStyle/>
          <a:p>
            <a:r>
              <a:rPr lang="en-US" sz="4000" b="1">
                <a:solidFill>
                  <a:srgbClr val="0070C0"/>
                </a:solidFill>
                <a:ea typeface="+mn-ea"/>
                <a:cs typeface="+mn-cs"/>
              </a:rPr>
              <a:t>Confusion Matrix - </a:t>
            </a:r>
            <a:r>
              <a:rPr lang="en-US" sz="4000" b="1" err="1">
                <a:solidFill>
                  <a:srgbClr val="0070C0"/>
                </a:solidFill>
                <a:ea typeface="+mn-ea"/>
                <a:cs typeface="+mn-cs"/>
              </a:rPr>
              <a:t>ScikitLearn</a:t>
            </a:r>
          </a:p>
        </p:txBody>
      </p:sp>
      <p:sp>
        <p:nvSpPr>
          <p:cNvPr id="5" name="TextBox 4">
            <a:extLst>
              <a:ext uri="{FF2B5EF4-FFF2-40B4-BE49-F238E27FC236}">
                <a16:creationId xmlns:a16="http://schemas.microsoft.com/office/drawing/2014/main" id="{5D3F0933-DF89-4387-BBAC-7BBA8EAAC042}"/>
              </a:ext>
            </a:extLst>
          </p:cNvPr>
          <p:cNvSpPr txBox="1"/>
          <p:nvPr/>
        </p:nvSpPr>
        <p:spPr>
          <a:xfrm>
            <a:off x="1012596" y="2351143"/>
            <a:ext cx="9339605" cy="1261884"/>
          </a:xfrm>
          <a:prstGeom prst="rect">
            <a:avLst/>
          </a:prstGeom>
          <a:noFill/>
        </p:spPr>
        <p:txBody>
          <a:bodyPr wrap="square">
            <a:spAutoFit/>
          </a:bodyPr>
          <a:lstStyle/>
          <a:p>
            <a:r>
              <a:rPr lang="en-US" sz="2400" b="1">
                <a:solidFill>
                  <a:srgbClr val="0070C0"/>
                </a:solidFill>
                <a:latin typeface="Cambria" panose="02040503050406030204" pitchFamily="18" charset="0"/>
                <a:ea typeface="Cambria" panose="02040503050406030204" pitchFamily="18" charset="0"/>
                <a:cs typeface="Courier New" panose="02070309020205020404" pitchFamily="49" charset="0"/>
              </a:rPr>
              <a:t>from </a:t>
            </a:r>
            <a:r>
              <a:rPr lang="en-US" sz="2400" b="1" err="1">
                <a:solidFill>
                  <a:srgbClr val="0070C0"/>
                </a:solidFill>
                <a:latin typeface="Cambria" panose="02040503050406030204" pitchFamily="18" charset="0"/>
                <a:ea typeface="Cambria" panose="02040503050406030204" pitchFamily="18" charset="0"/>
                <a:cs typeface="Courier New" panose="02070309020205020404" pitchFamily="49" charset="0"/>
              </a:rPr>
              <a:t>sklearn.metrics</a:t>
            </a:r>
            <a:r>
              <a:rPr lang="en-US" sz="2400" b="1">
                <a:solidFill>
                  <a:srgbClr val="0070C0"/>
                </a:solidFill>
                <a:latin typeface="Cambria" panose="02040503050406030204" pitchFamily="18" charset="0"/>
                <a:ea typeface="Cambria" panose="02040503050406030204" pitchFamily="18" charset="0"/>
                <a:cs typeface="Courier New" panose="02070309020205020404" pitchFamily="49" charset="0"/>
              </a:rPr>
              <a:t> import </a:t>
            </a:r>
            <a:r>
              <a:rPr lang="en-US" sz="2400" b="1" err="1">
                <a:solidFill>
                  <a:srgbClr val="0070C0"/>
                </a:solidFill>
                <a:latin typeface="Cambria" panose="02040503050406030204" pitchFamily="18" charset="0"/>
                <a:ea typeface="Cambria" panose="02040503050406030204" pitchFamily="18" charset="0"/>
                <a:cs typeface="Courier New" panose="02070309020205020404" pitchFamily="49" charset="0"/>
              </a:rPr>
              <a:t>confusion_matrix</a:t>
            </a:r>
            <a:endParaRPr lang="en-US" sz="2400" b="1">
              <a:solidFill>
                <a:srgbClr val="0070C0"/>
              </a:solidFill>
              <a:latin typeface="Cambria" panose="02040503050406030204" pitchFamily="18" charset="0"/>
              <a:ea typeface="Cambria" panose="02040503050406030204" pitchFamily="18" charset="0"/>
              <a:cs typeface="Courier New" panose="02070309020205020404" pitchFamily="49" charset="0"/>
            </a:endParaRPr>
          </a:p>
          <a:p>
            <a:r>
              <a:rPr lang="fr-FR" sz="2400" b="1" err="1">
                <a:solidFill>
                  <a:srgbClr val="0070C0"/>
                </a:solidFill>
                <a:latin typeface="Cambria" panose="02040503050406030204" pitchFamily="18" charset="0"/>
                <a:ea typeface="Cambria" panose="02040503050406030204" pitchFamily="18" charset="0"/>
                <a:cs typeface="Courier New" panose="02070309020205020404" pitchFamily="49" charset="0"/>
              </a:rPr>
              <a:t>confusion_matrix</a:t>
            </a:r>
            <a:r>
              <a:rPr lang="fr-FR" sz="2400" b="1">
                <a:solidFill>
                  <a:srgbClr val="0070C0"/>
                </a:solidFill>
                <a:latin typeface="Cambria" panose="02040503050406030204" pitchFamily="18" charset="0"/>
                <a:ea typeface="Cambria" panose="02040503050406030204" pitchFamily="18" charset="0"/>
                <a:cs typeface="Courier New" panose="02070309020205020404" pitchFamily="49" charset="0"/>
              </a:rPr>
              <a:t>(y_train_5, </a:t>
            </a:r>
            <a:r>
              <a:rPr lang="fr-FR" sz="2400" b="1" err="1">
                <a:solidFill>
                  <a:srgbClr val="0070C0"/>
                </a:solidFill>
                <a:latin typeface="Cambria" panose="02040503050406030204" pitchFamily="18" charset="0"/>
                <a:ea typeface="Cambria" panose="02040503050406030204" pitchFamily="18" charset="0"/>
                <a:cs typeface="Courier New" panose="02070309020205020404" pitchFamily="49" charset="0"/>
              </a:rPr>
              <a:t>y_train_pred</a:t>
            </a:r>
            <a:r>
              <a:rPr lang="fr-FR" sz="2400" b="1">
                <a:solidFill>
                  <a:srgbClr val="0070C0"/>
                </a:solidFill>
                <a:latin typeface="Cambria" panose="02040503050406030204" pitchFamily="18" charset="0"/>
                <a:ea typeface="Cambria" panose="02040503050406030204" pitchFamily="18" charset="0"/>
                <a:cs typeface="Courier New" panose="02070309020205020404" pitchFamily="49" charset="0"/>
              </a:rPr>
              <a:t>)</a:t>
            </a:r>
          </a:p>
          <a:p>
            <a:endParaRPr lang="en-US" sz="2800"/>
          </a:p>
        </p:txBody>
      </p:sp>
      <p:sp>
        <p:nvSpPr>
          <p:cNvPr id="7" name="TextBox 6">
            <a:extLst>
              <a:ext uri="{FF2B5EF4-FFF2-40B4-BE49-F238E27FC236}">
                <a16:creationId xmlns:a16="http://schemas.microsoft.com/office/drawing/2014/main" id="{0FBCF656-DFBE-4350-96D7-DF5D66361CC7}"/>
              </a:ext>
            </a:extLst>
          </p:cNvPr>
          <p:cNvSpPr txBox="1"/>
          <p:nvPr/>
        </p:nvSpPr>
        <p:spPr>
          <a:xfrm>
            <a:off x="1163425" y="4095102"/>
            <a:ext cx="6094428" cy="1200329"/>
          </a:xfrm>
          <a:prstGeom prst="rect">
            <a:avLst/>
          </a:prstGeom>
          <a:noFill/>
        </p:spPr>
        <p:txBody>
          <a:bodyPr wrap="square">
            <a:spAutoFit/>
          </a:bodyPr>
          <a:lstStyle/>
          <a:p>
            <a:r>
              <a:rPr lang="en-US" sz="3600"/>
              <a:t>Array ( [ [53057, 1522] , </a:t>
            </a:r>
          </a:p>
          <a:p>
            <a:r>
              <a:rPr lang="en-US" sz="3600"/>
              <a:t>               [ 1325,   4096  ]   ])</a:t>
            </a:r>
          </a:p>
        </p:txBody>
      </p:sp>
      <p:sp>
        <p:nvSpPr>
          <p:cNvPr id="8" name="Slide Number Placeholder 7">
            <a:extLst>
              <a:ext uri="{FF2B5EF4-FFF2-40B4-BE49-F238E27FC236}">
                <a16:creationId xmlns:a16="http://schemas.microsoft.com/office/drawing/2014/main" id="{7BFADF00-2110-438C-86E9-ADD7445AD9A3}"/>
              </a:ext>
            </a:extLst>
          </p:cNvPr>
          <p:cNvSpPr>
            <a:spLocks noGrp="1"/>
          </p:cNvSpPr>
          <p:nvPr>
            <p:ph type="sldNum" sz="quarter" idx="12"/>
          </p:nvPr>
        </p:nvSpPr>
        <p:spPr/>
        <p:txBody>
          <a:bodyPr/>
          <a:lstStyle/>
          <a:p>
            <a:fld id="{77FB1568-C28A-4E41-A1D6-6AA46C1EC142}" type="slidenum">
              <a:rPr lang="en-US" dirty="0" smtClean="0"/>
              <a:t>39</a:t>
            </a:fld>
            <a:endParaRPr lang="en-US"/>
          </a:p>
        </p:txBody>
      </p:sp>
    </p:spTree>
    <p:extLst>
      <p:ext uri="{BB962C8B-B14F-4D97-AF65-F5344CB8AC3E}">
        <p14:creationId xmlns:p14="http://schemas.microsoft.com/office/powerpoint/2010/main" val="75326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1E6C5-4A09-4B72-BD2B-9EBD0EC569E5}"/>
              </a:ext>
            </a:extLst>
          </p:cNvPr>
          <p:cNvSpPr>
            <a:spLocks noGrp="1"/>
          </p:cNvSpPr>
          <p:nvPr>
            <p:ph type="ctrTitle"/>
          </p:nvPr>
        </p:nvSpPr>
        <p:spPr/>
        <p:txBody>
          <a:bodyPr>
            <a:normAutofit/>
          </a:bodyPr>
          <a:lstStyle/>
          <a:p>
            <a:r>
              <a:rPr lang="en-US" sz="3200" b="1">
                <a:solidFill>
                  <a:srgbClr val="0070C0"/>
                </a:solidFill>
              </a:rPr>
              <a:t>Part 1: Working with images using python OpenCV</a:t>
            </a:r>
            <a:br>
              <a:rPr lang="en-US" sz="3200" b="1">
                <a:solidFill>
                  <a:srgbClr val="0070C0"/>
                </a:solidFill>
              </a:rPr>
            </a:br>
            <a:endParaRPr lang="en-US" sz="7200"/>
          </a:p>
        </p:txBody>
      </p:sp>
      <p:sp>
        <p:nvSpPr>
          <p:cNvPr id="5" name="Subtitle 4">
            <a:extLst>
              <a:ext uri="{FF2B5EF4-FFF2-40B4-BE49-F238E27FC236}">
                <a16:creationId xmlns:a16="http://schemas.microsoft.com/office/drawing/2014/main" id="{F9F193F8-2C25-420F-B2AF-3658BEBA06C4}"/>
              </a:ext>
            </a:extLst>
          </p:cNvPr>
          <p:cNvSpPr>
            <a:spLocks noGrp="1"/>
          </p:cNvSpPr>
          <p:nvPr>
            <p:ph type="subTitle" idx="1"/>
          </p:nvPr>
        </p:nvSpPr>
        <p:spPr/>
        <p:txBody>
          <a:bodyPr/>
          <a:lstStyle/>
          <a:p>
            <a:r>
              <a:rPr lang="en-US" sz="2400"/>
              <a:t>Basic concepts</a:t>
            </a:r>
            <a:br>
              <a:rPr lang="en-US" sz="2400"/>
            </a:br>
            <a:r>
              <a:rPr lang="en-US" sz="2400"/>
              <a:t>Reading and Writing images</a:t>
            </a:r>
            <a:br>
              <a:rPr lang="en-US" sz="2400"/>
            </a:br>
            <a:r>
              <a:rPr lang="en-US" sz="2400"/>
              <a:t>image processing routines</a:t>
            </a:r>
            <a:br>
              <a:rPr lang="en-US" sz="2400"/>
            </a:br>
            <a:r>
              <a:rPr lang="en-US" sz="2400" b="1">
                <a:solidFill>
                  <a:srgbClr val="0070C0"/>
                </a:solidFill>
              </a:rPr>
              <a:t>Lab Task</a:t>
            </a:r>
            <a:endParaRPr lang="en-US"/>
          </a:p>
        </p:txBody>
      </p:sp>
      <p:sp>
        <p:nvSpPr>
          <p:cNvPr id="6" name="Slide Number Placeholder 5">
            <a:extLst>
              <a:ext uri="{FF2B5EF4-FFF2-40B4-BE49-F238E27FC236}">
                <a16:creationId xmlns:a16="http://schemas.microsoft.com/office/drawing/2014/main" id="{6DAE8517-8F49-457F-9DCB-7E22E05C7373}"/>
              </a:ext>
            </a:extLst>
          </p:cNvPr>
          <p:cNvSpPr>
            <a:spLocks noGrp="1"/>
          </p:cNvSpPr>
          <p:nvPr>
            <p:ph type="sldNum" sz="quarter" idx="12"/>
          </p:nvPr>
        </p:nvSpPr>
        <p:spPr/>
        <p:txBody>
          <a:bodyPr/>
          <a:lstStyle/>
          <a:p>
            <a:fld id="{42BEBDEC-FF23-4548-8F07-2C9E7B1F00E7}" type="slidenum">
              <a:rPr lang="en-US" smtClean="0"/>
              <a:t>4</a:t>
            </a:fld>
            <a:endParaRPr lang="en-US"/>
          </a:p>
        </p:txBody>
      </p:sp>
    </p:spTree>
    <p:extLst>
      <p:ext uri="{BB962C8B-B14F-4D97-AF65-F5344CB8AC3E}">
        <p14:creationId xmlns:p14="http://schemas.microsoft.com/office/powerpoint/2010/main" val="1551584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9F6E2-EEDB-4548-AB1D-3B4FF886F048}"/>
              </a:ext>
            </a:extLst>
          </p:cNvPr>
          <p:cNvSpPr>
            <a:spLocks noGrp="1"/>
          </p:cNvSpPr>
          <p:nvPr>
            <p:ph type="title"/>
          </p:nvPr>
        </p:nvSpPr>
        <p:spPr/>
        <p:txBody>
          <a:bodyPr>
            <a:normAutofit/>
          </a:bodyPr>
          <a:lstStyle/>
          <a:p>
            <a:r>
              <a:rPr lang="en-US" sz="4000" b="1">
                <a:solidFill>
                  <a:srgbClr val="0070C0"/>
                </a:solidFill>
                <a:ea typeface="+mn-ea"/>
                <a:cs typeface="+mn-cs"/>
              </a:rPr>
              <a:t>Accuracy of the classifier</a:t>
            </a:r>
          </a:p>
        </p:txBody>
      </p:sp>
      <p:pic>
        <p:nvPicPr>
          <p:cNvPr id="4" name="Picture 3">
            <a:extLst>
              <a:ext uri="{FF2B5EF4-FFF2-40B4-BE49-F238E27FC236}">
                <a16:creationId xmlns:a16="http://schemas.microsoft.com/office/drawing/2014/main" id="{6776CB88-34BF-4A63-BDB8-ED28E2BD117B}"/>
              </a:ext>
            </a:extLst>
          </p:cNvPr>
          <p:cNvPicPr>
            <a:picLocks noChangeAspect="1"/>
          </p:cNvPicPr>
          <p:nvPr/>
        </p:nvPicPr>
        <p:blipFill>
          <a:blip r:embed="rId2"/>
          <a:stretch>
            <a:fillRect/>
          </a:stretch>
        </p:blipFill>
        <p:spPr>
          <a:xfrm>
            <a:off x="1939515" y="2399955"/>
            <a:ext cx="8086725" cy="1209675"/>
          </a:xfrm>
          <a:prstGeom prst="rect">
            <a:avLst/>
          </a:prstGeom>
        </p:spPr>
      </p:pic>
      <p:pic>
        <p:nvPicPr>
          <p:cNvPr id="5" name="Picture 4">
            <a:extLst>
              <a:ext uri="{FF2B5EF4-FFF2-40B4-BE49-F238E27FC236}">
                <a16:creationId xmlns:a16="http://schemas.microsoft.com/office/drawing/2014/main" id="{CB5190AD-C841-4F5A-A1A4-9D663C6D74EC}"/>
              </a:ext>
            </a:extLst>
          </p:cNvPr>
          <p:cNvPicPr>
            <a:picLocks noChangeAspect="1"/>
          </p:cNvPicPr>
          <p:nvPr/>
        </p:nvPicPr>
        <p:blipFill>
          <a:blip r:embed="rId3"/>
          <a:stretch>
            <a:fillRect/>
          </a:stretch>
        </p:blipFill>
        <p:spPr>
          <a:xfrm>
            <a:off x="1939515" y="4437408"/>
            <a:ext cx="8191500" cy="1485900"/>
          </a:xfrm>
          <a:prstGeom prst="rect">
            <a:avLst/>
          </a:prstGeom>
        </p:spPr>
      </p:pic>
      <p:sp>
        <p:nvSpPr>
          <p:cNvPr id="6" name="Slide Number Placeholder 5">
            <a:extLst>
              <a:ext uri="{FF2B5EF4-FFF2-40B4-BE49-F238E27FC236}">
                <a16:creationId xmlns:a16="http://schemas.microsoft.com/office/drawing/2014/main" id="{9C5422DF-2B83-4256-ACF5-BBC0CA4A7899}"/>
              </a:ext>
            </a:extLst>
          </p:cNvPr>
          <p:cNvSpPr>
            <a:spLocks noGrp="1"/>
          </p:cNvSpPr>
          <p:nvPr>
            <p:ph type="sldNum" sz="quarter" idx="12"/>
          </p:nvPr>
        </p:nvSpPr>
        <p:spPr/>
        <p:txBody>
          <a:bodyPr/>
          <a:lstStyle/>
          <a:p>
            <a:fld id="{77FB1568-C28A-4E41-A1D6-6AA46C1EC142}" type="slidenum">
              <a:rPr lang="en-US" dirty="0" smtClean="0"/>
              <a:t>40</a:t>
            </a:fld>
            <a:endParaRPr lang="en-US"/>
          </a:p>
        </p:txBody>
      </p:sp>
    </p:spTree>
    <p:extLst>
      <p:ext uri="{BB962C8B-B14F-4D97-AF65-F5344CB8AC3E}">
        <p14:creationId xmlns:p14="http://schemas.microsoft.com/office/powerpoint/2010/main" val="1405350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35F1-F0CA-470D-B373-D604F7CCAA79}"/>
              </a:ext>
            </a:extLst>
          </p:cNvPr>
          <p:cNvSpPr>
            <a:spLocks noGrp="1"/>
          </p:cNvSpPr>
          <p:nvPr>
            <p:ph type="title"/>
          </p:nvPr>
        </p:nvSpPr>
        <p:spPr/>
        <p:txBody>
          <a:bodyPr/>
          <a:lstStyle/>
          <a:p>
            <a:r>
              <a:rPr lang="en-US" sz="4000" b="1">
                <a:solidFill>
                  <a:srgbClr val="0070C0"/>
                </a:solidFill>
                <a:ea typeface="+mn-ea"/>
                <a:cs typeface="+mn-cs"/>
              </a:rPr>
              <a:t>Example</a:t>
            </a:r>
          </a:p>
        </p:txBody>
      </p:sp>
      <p:sp>
        <p:nvSpPr>
          <p:cNvPr id="4" name="Slide Number Placeholder 3">
            <a:extLst>
              <a:ext uri="{FF2B5EF4-FFF2-40B4-BE49-F238E27FC236}">
                <a16:creationId xmlns:a16="http://schemas.microsoft.com/office/drawing/2014/main" id="{430B62C6-61CD-4A42-B627-2C216124F829}"/>
              </a:ext>
            </a:extLst>
          </p:cNvPr>
          <p:cNvSpPr>
            <a:spLocks noGrp="1"/>
          </p:cNvSpPr>
          <p:nvPr>
            <p:ph type="sldNum" sz="quarter" idx="12"/>
          </p:nvPr>
        </p:nvSpPr>
        <p:spPr/>
        <p:txBody>
          <a:bodyPr/>
          <a:lstStyle/>
          <a:p>
            <a:fld id="{77FB1568-C28A-4E41-A1D6-6AA46C1EC142}" type="slidenum">
              <a:rPr lang="en-US" dirty="0" smtClean="0"/>
              <a:t>41</a:t>
            </a:fld>
            <a:endParaRPr lang="en-US"/>
          </a:p>
        </p:txBody>
      </p:sp>
      <p:pic>
        <p:nvPicPr>
          <p:cNvPr id="5" name="Picture 4">
            <a:extLst>
              <a:ext uri="{FF2B5EF4-FFF2-40B4-BE49-F238E27FC236}">
                <a16:creationId xmlns:a16="http://schemas.microsoft.com/office/drawing/2014/main" id="{0C03F891-3C70-4E91-B377-DFDA1B68DE68}"/>
              </a:ext>
            </a:extLst>
          </p:cNvPr>
          <p:cNvPicPr>
            <a:picLocks noChangeAspect="1"/>
          </p:cNvPicPr>
          <p:nvPr/>
        </p:nvPicPr>
        <p:blipFill>
          <a:blip r:embed="rId2"/>
          <a:stretch>
            <a:fillRect/>
          </a:stretch>
        </p:blipFill>
        <p:spPr>
          <a:xfrm>
            <a:off x="946608" y="1960775"/>
            <a:ext cx="8834263" cy="3864990"/>
          </a:xfrm>
          <a:prstGeom prst="rect">
            <a:avLst/>
          </a:prstGeom>
        </p:spPr>
      </p:pic>
    </p:spTree>
    <p:extLst>
      <p:ext uri="{BB962C8B-B14F-4D97-AF65-F5344CB8AC3E}">
        <p14:creationId xmlns:p14="http://schemas.microsoft.com/office/powerpoint/2010/main" val="1760725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D65E-46CC-4577-B966-868BC514A1CF}"/>
              </a:ext>
            </a:extLst>
          </p:cNvPr>
          <p:cNvSpPr>
            <a:spLocks noGrp="1"/>
          </p:cNvSpPr>
          <p:nvPr>
            <p:ph type="title"/>
          </p:nvPr>
        </p:nvSpPr>
        <p:spPr/>
        <p:txBody>
          <a:bodyPr>
            <a:normAutofit/>
          </a:bodyPr>
          <a:lstStyle/>
          <a:p>
            <a:r>
              <a:rPr lang="en-US" sz="4000" b="1">
                <a:solidFill>
                  <a:srgbClr val="0070C0"/>
                </a:solidFill>
                <a:ea typeface="+mn-ea"/>
                <a:cs typeface="+mn-cs"/>
              </a:rPr>
              <a:t>Precision and Recall</a:t>
            </a:r>
          </a:p>
        </p:txBody>
      </p:sp>
      <p:pic>
        <p:nvPicPr>
          <p:cNvPr id="4" name="Picture 3">
            <a:extLst>
              <a:ext uri="{FF2B5EF4-FFF2-40B4-BE49-F238E27FC236}">
                <a16:creationId xmlns:a16="http://schemas.microsoft.com/office/drawing/2014/main" id="{A3C6363A-FAD1-4522-AE34-0F24397314F9}"/>
              </a:ext>
            </a:extLst>
          </p:cNvPr>
          <p:cNvPicPr>
            <a:picLocks noChangeAspect="1"/>
          </p:cNvPicPr>
          <p:nvPr/>
        </p:nvPicPr>
        <p:blipFill>
          <a:blip r:embed="rId2"/>
          <a:stretch>
            <a:fillRect/>
          </a:stretch>
        </p:blipFill>
        <p:spPr>
          <a:xfrm>
            <a:off x="0" y="3144434"/>
            <a:ext cx="11802359" cy="2266308"/>
          </a:xfrm>
          <a:prstGeom prst="rect">
            <a:avLst/>
          </a:prstGeom>
        </p:spPr>
      </p:pic>
      <p:sp>
        <p:nvSpPr>
          <p:cNvPr id="5" name="Slide Number Placeholder 4">
            <a:extLst>
              <a:ext uri="{FF2B5EF4-FFF2-40B4-BE49-F238E27FC236}">
                <a16:creationId xmlns:a16="http://schemas.microsoft.com/office/drawing/2014/main" id="{FF1521A2-80F8-4869-A103-A3429E6A8DC2}"/>
              </a:ext>
            </a:extLst>
          </p:cNvPr>
          <p:cNvSpPr>
            <a:spLocks noGrp="1"/>
          </p:cNvSpPr>
          <p:nvPr>
            <p:ph type="sldNum" sz="quarter" idx="12"/>
          </p:nvPr>
        </p:nvSpPr>
        <p:spPr/>
        <p:txBody>
          <a:bodyPr/>
          <a:lstStyle/>
          <a:p>
            <a:fld id="{77FB1568-C28A-4E41-A1D6-6AA46C1EC142}" type="slidenum">
              <a:rPr lang="en-US" dirty="0" smtClean="0"/>
              <a:t>42</a:t>
            </a:fld>
            <a:endParaRPr lang="en-US"/>
          </a:p>
        </p:txBody>
      </p:sp>
    </p:spTree>
    <p:extLst>
      <p:ext uri="{BB962C8B-B14F-4D97-AF65-F5344CB8AC3E}">
        <p14:creationId xmlns:p14="http://schemas.microsoft.com/office/powerpoint/2010/main" val="10975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39E806-69FA-4CC3-9EA9-23AB74550714}"/>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Pattern Recognition</a:t>
            </a:r>
          </a:p>
        </p:txBody>
      </p:sp>
      <p:sp>
        <p:nvSpPr>
          <p:cNvPr id="5" name="Content Placeholder 4">
            <a:extLst>
              <a:ext uri="{FF2B5EF4-FFF2-40B4-BE49-F238E27FC236}">
                <a16:creationId xmlns:a16="http://schemas.microsoft.com/office/drawing/2014/main" id="{8ECF4A48-9EE0-404C-8539-91937BE60F0F}"/>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In the field of digital image processing, pattern recognition is the research area that studies the operation and design of systems that recognize patterns in data</a:t>
            </a:r>
          </a:p>
          <a:p>
            <a:r>
              <a:rPr lang="en-US">
                <a:latin typeface="Times New Roman" panose="02020603050405020304" pitchFamily="18" charset="0"/>
                <a:cs typeface="Times New Roman" panose="02020603050405020304" pitchFamily="18" charset="0"/>
              </a:rPr>
              <a:t>Its primary goal is the classification of objects into a number of categories or classes.</a:t>
            </a:r>
          </a:p>
        </p:txBody>
      </p:sp>
      <p:cxnSp>
        <p:nvCxnSpPr>
          <p:cNvPr id="6" name="Straight Connector 5">
            <a:extLst>
              <a:ext uri="{FF2B5EF4-FFF2-40B4-BE49-F238E27FC236}">
                <a16:creationId xmlns:a16="http://schemas.microsoft.com/office/drawing/2014/main" id="{62468794-0002-47E7-9E55-B6E6349E70C4}"/>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54A9105-3E9E-409E-8DFD-ECDE12FA1C96}"/>
              </a:ext>
            </a:extLst>
          </p:cNvPr>
          <p:cNvSpPr>
            <a:spLocks noGrp="1"/>
          </p:cNvSpPr>
          <p:nvPr>
            <p:ph type="sldNum" sz="quarter" idx="12"/>
          </p:nvPr>
        </p:nvSpPr>
        <p:spPr/>
        <p:txBody>
          <a:bodyPr/>
          <a:lstStyle/>
          <a:p>
            <a:fld id="{42BEBDEC-FF23-4548-8F07-2C9E7B1F00E7}" type="slidenum">
              <a:rPr lang="en-US" smtClean="0"/>
              <a:t>5</a:t>
            </a:fld>
            <a:endParaRPr lang="en-US"/>
          </a:p>
        </p:txBody>
      </p:sp>
    </p:spTree>
    <p:extLst>
      <p:ext uri="{BB962C8B-B14F-4D97-AF65-F5344CB8AC3E}">
        <p14:creationId xmlns:p14="http://schemas.microsoft.com/office/powerpoint/2010/main" val="404237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2B11-D1EF-7F48-A8BE-6EE036283E50}"/>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Computer Vision</a:t>
            </a:r>
          </a:p>
        </p:txBody>
      </p:sp>
      <p:sp>
        <p:nvSpPr>
          <p:cNvPr id="3" name="Content Placeholder 2">
            <a:extLst>
              <a:ext uri="{FF2B5EF4-FFF2-40B4-BE49-F238E27FC236}">
                <a16:creationId xmlns:a16="http://schemas.microsoft.com/office/drawing/2014/main" id="{1E2149B0-815F-8C42-A367-6D6A108485DC}"/>
              </a:ext>
            </a:extLst>
          </p:cNvPr>
          <p:cNvSpPr>
            <a:spLocks noGrp="1"/>
          </p:cNvSpPr>
          <p:nvPr>
            <p:ph idx="1"/>
          </p:nvPr>
        </p:nvSpPr>
        <p:spPr>
          <a:xfrm>
            <a:off x="838200" y="1825625"/>
            <a:ext cx="7119257" cy="4351338"/>
          </a:xfrm>
        </p:spPr>
        <p:txBody>
          <a:bodyPr/>
          <a:lstStyle/>
          <a:p>
            <a:pPr>
              <a:lnSpc>
                <a:spcPct val="150000"/>
              </a:lnSpc>
            </a:pPr>
            <a:r>
              <a:rPr lang="en-US">
                <a:latin typeface="Times New Roman" panose="02020603050405020304" pitchFamily="18" charset="0"/>
                <a:cs typeface="Times New Roman" panose="02020603050405020304" pitchFamily="18" charset="0"/>
              </a:rPr>
              <a:t>Approximately 70% of Human learning takes place through visual information</a:t>
            </a:r>
          </a:p>
          <a:p>
            <a:pPr>
              <a:lnSpc>
                <a:spcPct val="150000"/>
              </a:lnSpc>
            </a:pPr>
            <a:r>
              <a:rPr lang="en-US">
                <a:latin typeface="Times New Roman" panose="02020603050405020304" pitchFamily="18" charset="0"/>
                <a:cs typeface="Times New Roman" panose="02020603050405020304" pitchFamily="18" charset="0"/>
              </a:rPr>
              <a:t>Cameras are the eyes of machines</a:t>
            </a:r>
          </a:p>
          <a:p>
            <a:pPr>
              <a:lnSpc>
                <a:spcPct val="150000"/>
              </a:lnSpc>
            </a:pPr>
            <a:r>
              <a:rPr lang="en-US">
                <a:latin typeface="Times New Roman" panose="02020603050405020304" pitchFamily="18" charset="0"/>
                <a:cs typeface="Times New Roman" panose="02020603050405020304" pitchFamily="18" charset="0"/>
              </a:rPr>
              <a:t>Humans break down objects into features</a:t>
            </a:r>
          </a:p>
          <a:p>
            <a:pPr>
              <a:lnSpc>
                <a:spcPct val="150000"/>
              </a:lnSpc>
            </a:pPr>
            <a:r>
              <a:rPr lang="en-US">
                <a:latin typeface="Times New Roman" panose="02020603050405020304" pitchFamily="18" charset="0"/>
                <a:cs typeface="Times New Roman" panose="02020603050405020304" pitchFamily="18" charset="0"/>
              </a:rPr>
              <a:t>Recognizing patterns and features in </a:t>
            </a:r>
            <a:r>
              <a:rPr lang="en-US" sz="2400">
                <a:latin typeface="Times New Roman" panose="02020603050405020304" pitchFamily="18" charset="0"/>
                <a:cs typeface="Times New Roman" panose="02020603050405020304" pitchFamily="18" charset="0"/>
              </a:rPr>
              <a:t>Images</a:t>
            </a:r>
          </a:p>
        </p:txBody>
      </p:sp>
      <p:sp>
        <p:nvSpPr>
          <p:cNvPr id="4" name="TextBox 3">
            <a:extLst>
              <a:ext uri="{FF2B5EF4-FFF2-40B4-BE49-F238E27FC236}">
                <a16:creationId xmlns:a16="http://schemas.microsoft.com/office/drawing/2014/main" id="{8146DCF4-6A01-0342-B5AE-2800BD9FFF46}"/>
              </a:ext>
            </a:extLst>
          </p:cNvPr>
          <p:cNvSpPr txBox="1"/>
          <p:nvPr/>
        </p:nvSpPr>
        <p:spPr>
          <a:xfrm>
            <a:off x="9869207" y="2653495"/>
            <a:ext cx="1515556" cy="338554"/>
          </a:xfrm>
          <a:prstGeom prst="rect">
            <a:avLst/>
          </a:prstGeom>
          <a:noFill/>
        </p:spPr>
        <p:txBody>
          <a:bodyPr wrap="square" lIns="0" rIns="0" rtlCol="0" anchor="b">
            <a:spAutoFit/>
          </a:bodyPr>
          <a:lstStyle/>
          <a:p>
            <a:pPr algn="ctr"/>
            <a:r>
              <a:rPr lang="en-US" sz="1600" b="1">
                <a:solidFill>
                  <a:schemeClr val="accent5"/>
                </a:solidFill>
              </a:rPr>
              <a:t>Automotive</a:t>
            </a:r>
          </a:p>
        </p:txBody>
      </p:sp>
      <p:sp>
        <p:nvSpPr>
          <p:cNvPr id="5" name="TextBox 4">
            <a:extLst>
              <a:ext uri="{FF2B5EF4-FFF2-40B4-BE49-F238E27FC236}">
                <a16:creationId xmlns:a16="http://schemas.microsoft.com/office/drawing/2014/main" id="{6941F39F-1BCC-9742-A62A-9EB41B128746}"/>
              </a:ext>
            </a:extLst>
          </p:cNvPr>
          <p:cNvSpPr txBox="1"/>
          <p:nvPr/>
        </p:nvSpPr>
        <p:spPr>
          <a:xfrm>
            <a:off x="8133734" y="4419811"/>
            <a:ext cx="1515556" cy="338554"/>
          </a:xfrm>
          <a:prstGeom prst="rect">
            <a:avLst/>
          </a:prstGeom>
          <a:noFill/>
        </p:spPr>
        <p:txBody>
          <a:bodyPr wrap="square" lIns="0" rIns="0" rtlCol="0" anchor="b">
            <a:spAutoFit/>
          </a:bodyPr>
          <a:lstStyle/>
          <a:p>
            <a:pPr algn="ctr"/>
            <a:r>
              <a:rPr lang="en-US" sz="1600" b="1">
                <a:solidFill>
                  <a:schemeClr val="accent3"/>
                </a:solidFill>
              </a:rPr>
              <a:t>Retail</a:t>
            </a:r>
          </a:p>
        </p:txBody>
      </p:sp>
      <p:sp>
        <p:nvSpPr>
          <p:cNvPr id="6" name="TextBox 5">
            <a:extLst>
              <a:ext uri="{FF2B5EF4-FFF2-40B4-BE49-F238E27FC236}">
                <a16:creationId xmlns:a16="http://schemas.microsoft.com/office/drawing/2014/main" id="{F6D66B70-A9B1-7A4A-97D0-C6C5B56658BF}"/>
              </a:ext>
            </a:extLst>
          </p:cNvPr>
          <p:cNvSpPr txBox="1"/>
          <p:nvPr/>
        </p:nvSpPr>
        <p:spPr>
          <a:xfrm>
            <a:off x="9825568" y="4419811"/>
            <a:ext cx="1515556" cy="338554"/>
          </a:xfrm>
          <a:prstGeom prst="rect">
            <a:avLst/>
          </a:prstGeom>
          <a:noFill/>
        </p:spPr>
        <p:txBody>
          <a:bodyPr wrap="square" lIns="0" rIns="0" rtlCol="0" anchor="b">
            <a:spAutoFit/>
          </a:bodyPr>
          <a:lstStyle/>
          <a:p>
            <a:pPr algn="ctr"/>
            <a:r>
              <a:rPr lang="en-US" sz="1600" b="1">
                <a:solidFill>
                  <a:schemeClr val="accent2"/>
                </a:solidFill>
              </a:rPr>
              <a:t>Agriculture</a:t>
            </a:r>
          </a:p>
        </p:txBody>
      </p:sp>
      <p:sp>
        <p:nvSpPr>
          <p:cNvPr id="7" name="TextBox 6">
            <a:extLst>
              <a:ext uri="{FF2B5EF4-FFF2-40B4-BE49-F238E27FC236}">
                <a16:creationId xmlns:a16="http://schemas.microsoft.com/office/drawing/2014/main" id="{5FA7FCB6-1B2C-3440-BEF0-50783A0DAB7F}"/>
              </a:ext>
            </a:extLst>
          </p:cNvPr>
          <p:cNvSpPr txBox="1"/>
          <p:nvPr/>
        </p:nvSpPr>
        <p:spPr>
          <a:xfrm>
            <a:off x="8088861" y="2653495"/>
            <a:ext cx="1515556" cy="338554"/>
          </a:xfrm>
          <a:prstGeom prst="rect">
            <a:avLst/>
          </a:prstGeom>
          <a:solidFill>
            <a:schemeClr val="bg1"/>
          </a:solidFill>
          <a:ln>
            <a:solidFill>
              <a:schemeClr val="bg1"/>
            </a:solidFill>
          </a:ln>
        </p:spPr>
        <p:txBody>
          <a:bodyPr wrap="square" lIns="0" rIns="0" rtlCol="0" anchor="b">
            <a:spAutoFit/>
          </a:bodyPr>
          <a:lstStyle/>
          <a:p>
            <a:pPr algn="ctr"/>
            <a:r>
              <a:rPr lang="en-US" sz="1600" b="1">
                <a:solidFill>
                  <a:srgbClr val="00B0F0"/>
                </a:solidFill>
              </a:rPr>
              <a:t>Security</a:t>
            </a:r>
          </a:p>
        </p:txBody>
      </p:sp>
      <p:sp>
        <p:nvSpPr>
          <p:cNvPr id="8" name="Rectangle 7">
            <a:extLst>
              <a:ext uri="{FF2B5EF4-FFF2-40B4-BE49-F238E27FC236}">
                <a16:creationId xmlns:a16="http://schemas.microsoft.com/office/drawing/2014/main" id="{40BA5F5F-900E-1349-A511-4ECC6AA0CDC0}"/>
              </a:ext>
            </a:extLst>
          </p:cNvPr>
          <p:cNvSpPr/>
          <p:nvPr/>
        </p:nvSpPr>
        <p:spPr>
          <a:xfrm>
            <a:off x="8228944" y="4888608"/>
            <a:ext cx="2750946" cy="307777"/>
          </a:xfrm>
          <a:prstGeom prst="rect">
            <a:avLst/>
          </a:prstGeom>
        </p:spPr>
        <p:txBody>
          <a:bodyPr wrap="none">
            <a:spAutoFit/>
          </a:bodyPr>
          <a:lstStyle/>
          <a:p>
            <a:r>
              <a:rPr lang="en-US" sz="1400">
                <a:latin typeface="Times New Roman" panose="02020603050405020304" pitchFamily="18" charset="0"/>
                <a:cs typeface="Times New Roman" panose="02020603050405020304" pitchFamily="18" charset="0"/>
              </a:rPr>
              <a:t>Computer Vision Application Areas</a:t>
            </a:r>
            <a:endParaRPr lang="en-GB" sz="140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8EA10EE-4810-A04D-A63C-6685644690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4948" y="3429000"/>
            <a:ext cx="1001923" cy="834937"/>
          </a:xfrm>
          <a:prstGeom prst="rect">
            <a:avLst/>
          </a:prstGeom>
        </p:spPr>
      </p:pic>
      <p:pic>
        <p:nvPicPr>
          <p:cNvPr id="10" name="Picture 9">
            <a:extLst>
              <a:ext uri="{FF2B5EF4-FFF2-40B4-BE49-F238E27FC236}">
                <a16:creationId xmlns:a16="http://schemas.microsoft.com/office/drawing/2014/main" id="{2DABBB80-C41F-0748-A900-7303CDC9B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1849" y="3456805"/>
            <a:ext cx="779326" cy="779326"/>
          </a:xfrm>
          <a:prstGeom prst="rect">
            <a:avLst/>
          </a:prstGeom>
        </p:spPr>
      </p:pic>
      <p:pic>
        <p:nvPicPr>
          <p:cNvPr id="11" name="Picture 10">
            <a:extLst>
              <a:ext uri="{FF2B5EF4-FFF2-40B4-BE49-F238E27FC236}">
                <a16:creationId xmlns:a16="http://schemas.microsoft.com/office/drawing/2014/main" id="{3DE41D06-6EEA-6A47-BF98-65C4B84A04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651" y="1818720"/>
            <a:ext cx="853157" cy="853157"/>
          </a:xfrm>
          <a:prstGeom prst="rect">
            <a:avLst/>
          </a:prstGeom>
        </p:spPr>
      </p:pic>
      <p:pic>
        <p:nvPicPr>
          <p:cNvPr id="12" name="Picture 11">
            <a:extLst>
              <a:ext uri="{FF2B5EF4-FFF2-40B4-BE49-F238E27FC236}">
                <a16:creationId xmlns:a16="http://schemas.microsoft.com/office/drawing/2014/main" id="{BF765C81-2F17-C643-A350-8680DCA8C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59803" y="1745681"/>
            <a:ext cx="772514" cy="772514"/>
          </a:xfrm>
          <a:prstGeom prst="rect">
            <a:avLst/>
          </a:prstGeom>
        </p:spPr>
      </p:pic>
      <p:sp>
        <p:nvSpPr>
          <p:cNvPr id="13" name="Slide Number Placeholder 12">
            <a:extLst>
              <a:ext uri="{FF2B5EF4-FFF2-40B4-BE49-F238E27FC236}">
                <a16:creationId xmlns:a16="http://schemas.microsoft.com/office/drawing/2014/main" id="{A0DFA60B-DA5A-5A42-AA9B-1B0D38F879DF}"/>
              </a:ext>
            </a:extLst>
          </p:cNvPr>
          <p:cNvSpPr>
            <a:spLocks noGrp="1"/>
          </p:cNvSpPr>
          <p:nvPr>
            <p:ph type="sldNum" sz="quarter" idx="12"/>
          </p:nvPr>
        </p:nvSpPr>
        <p:spPr/>
        <p:txBody>
          <a:bodyPr/>
          <a:lstStyle/>
          <a:p>
            <a:fld id="{821DC9A6-CD1B-3247-BF83-9BCC033B24C8}" type="slidenum">
              <a:rPr lang="en-US" smtClean="0"/>
              <a:t>6</a:t>
            </a:fld>
            <a:endParaRPr lang="en-US"/>
          </a:p>
        </p:txBody>
      </p:sp>
      <p:cxnSp>
        <p:nvCxnSpPr>
          <p:cNvPr id="15" name="Straight Connector 14">
            <a:extLst>
              <a:ext uri="{FF2B5EF4-FFF2-40B4-BE49-F238E27FC236}">
                <a16:creationId xmlns:a16="http://schemas.microsoft.com/office/drawing/2014/main" id="{023A0798-21FD-0844-A680-A5E8AE9F76D9}"/>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70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7CC6-2836-9542-B328-35B594661E17}"/>
              </a:ext>
            </a:extLst>
          </p:cNvPr>
          <p:cNvSpPr>
            <a:spLocks noGrp="1"/>
          </p:cNvSpPr>
          <p:nvPr>
            <p:ph type="title"/>
          </p:nvPr>
        </p:nvSpPr>
        <p:spPr/>
        <p:txBody>
          <a:bodyPr vert="horz" lIns="91440" tIns="45720" rIns="91440" bIns="45720" rtlCol="0" anchor="ctr">
            <a:normAutofit/>
          </a:bodyPr>
          <a:lstStyle/>
          <a:p>
            <a:r>
              <a:rPr lang="en-US" b="1">
                <a:latin typeface="Arial" panose="020B0604020202020204" pitchFamily="34" charset="0"/>
                <a:cs typeface="Arial" panose="020B0604020202020204" pitchFamily="34" charset="0"/>
              </a:rPr>
              <a:t>OpenCV</a:t>
            </a:r>
          </a:p>
        </p:txBody>
      </p:sp>
      <p:sp>
        <p:nvSpPr>
          <p:cNvPr id="4" name="Content Placeholder 2">
            <a:extLst>
              <a:ext uri="{FF2B5EF4-FFF2-40B4-BE49-F238E27FC236}">
                <a16:creationId xmlns:a16="http://schemas.microsoft.com/office/drawing/2014/main" id="{87B7B160-90DC-0A47-9545-83ED57C95D29}"/>
              </a:ext>
            </a:extLst>
          </p:cNvPr>
          <p:cNvSpPr>
            <a:spLocks noGrp="1"/>
          </p:cNvSpPr>
          <p:nvPr>
            <p:ph idx="1"/>
          </p:nvPr>
        </p:nvSpPr>
        <p:spPr>
          <a:xfrm>
            <a:off x="838200" y="1825625"/>
            <a:ext cx="7119257" cy="4351338"/>
          </a:xfrm>
        </p:spPr>
        <p:txBody>
          <a:bodyPr>
            <a:noAutofit/>
          </a:bodyPr>
          <a:lstStyle/>
          <a:p>
            <a:pPr>
              <a:lnSpc>
                <a:spcPct val="150000"/>
              </a:lnSpc>
            </a:pPr>
            <a:r>
              <a:rPr lang="en-US">
                <a:latin typeface="Times New Roman" panose="02020603050405020304" pitchFamily="18" charset="0"/>
                <a:cs typeface="Times New Roman" panose="02020603050405020304" pitchFamily="18" charset="0"/>
              </a:rPr>
              <a:t>Pixel is the basic unit of image resolution</a:t>
            </a:r>
          </a:p>
          <a:p>
            <a:pPr>
              <a:lnSpc>
                <a:spcPct val="150000"/>
              </a:lnSpc>
            </a:pPr>
            <a:r>
              <a:rPr lang="en-US">
                <a:latin typeface="Times New Roman" panose="02020603050405020304" pitchFamily="18" charset="0"/>
                <a:cs typeface="Times New Roman" panose="02020603050405020304" pitchFamily="18" charset="0"/>
              </a:rPr>
              <a:t>Images are treated as matrices</a:t>
            </a:r>
          </a:p>
          <a:p>
            <a:pPr>
              <a:lnSpc>
                <a:spcPct val="150000"/>
              </a:lnSpc>
            </a:pPr>
            <a:r>
              <a:rPr lang="en-US">
                <a:latin typeface="Times New Roman" panose="02020603050405020304" pitchFamily="18" charset="0"/>
                <a:cs typeface="Times New Roman" panose="02020603050405020304" pitchFamily="18" charset="0"/>
              </a:rPr>
              <a:t>Red Green Blue (RGB) is the standard color format</a:t>
            </a:r>
          </a:p>
          <a:p>
            <a:pPr>
              <a:lnSpc>
                <a:spcPct val="150000"/>
              </a:lnSpc>
            </a:pPr>
            <a:r>
              <a:rPr lang="en-US">
                <a:latin typeface="Times New Roman" panose="02020603050405020304" pitchFamily="18" charset="0"/>
                <a:cs typeface="Times New Roman" panose="02020603050405020304" pitchFamily="18" charset="0"/>
              </a:rPr>
              <a:t>OpenCV is developed by Intel </a:t>
            </a:r>
          </a:p>
          <a:p>
            <a:pPr>
              <a:lnSpc>
                <a:spcPct val="150000"/>
              </a:lnSpc>
            </a:pPr>
            <a:r>
              <a:rPr lang="en-US">
                <a:latin typeface="Times New Roman" panose="02020603050405020304" pitchFamily="18" charset="0"/>
                <a:cs typeface="Times New Roman" panose="02020603050405020304" pitchFamily="18" charset="0"/>
              </a:rPr>
              <a:t>Currently most used image processing library</a:t>
            </a:r>
          </a:p>
        </p:txBody>
      </p:sp>
      <p:sp>
        <p:nvSpPr>
          <p:cNvPr id="5" name="Slide Number Placeholder 4">
            <a:extLst>
              <a:ext uri="{FF2B5EF4-FFF2-40B4-BE49-F238E27FC236}">
                <a16:creationId xmlns:a16="http://schemas.microsoft.com/office/drawing/2014/main" id="{19914463-32D9-CE49-A2A7-7C81B032F5FC}"/>
              </a:ext>
            </a:extLst>
          </p:cNvPr>
          <p:cNvSpPr>
            <a:spLocks noGrp="1"/>
          </p:cNvSpPr>
          <p:nvPr>
            <p:ph type="sldNum" sz="quarter" idx="12"/>
          </p:nvPr>
        </p:nvSpPr>
        <p:spPr/>
        <p:txBody>
          <a:bodyPr/>
          <a:lstStyle/>
          <a:p>
            <a:fld id="{821DC9A6-CD1B-3247-BF83-9BCC033B24C8}" type="slidenum">
              <a:rPr lang="en-US" smtClean="0"/>
              <a:t>7</a:t>
            </a:fld>
            <a:endParaRPr lang="en-US"/>
          </a:p>
        </p:txBody>
      </p:sp>
      <p:cxnSp>
        <p:nvCxnSpPr>
          <p:cNvPr id="6" name="Straight Connector 5">
            <a:extLst>
              <a:ext uri="{FF2B5EF4-FFF2-40B4-BE49-F238E27FC236}">
                <a16:creationId xmlns:a16="http://schemas.microsoft.com/office/drawing/2014/main" id="{051A85CE-57F2-4C4D-963B-F614F0E1938F}"/>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7" descr="A picture containing text, crossword puzzle&#10;&#10;Description automatically generated">
            <a:extLst>
              <a:ext uri="{FF2B5EF4-FFF2-40B4-BE49-F238E27FC236}">
                <a16:creationId xmlns:a16="http://schemas.microsoft.com/office/drawing/2014/main" id="{34B2D7DF-9135-6A40-BCF6-6925755D40A8}"/>
              </a:ext>
            </a:extLst>
          </p:cNvPr>
          <p:cNvPicPr>
            <a:picLocks noChangeAspect="1"/>
          </p:cNvPicPr>
          <p:nvPr/>
        </p:nvPicPr>
        <p:blipFill>
          <a:blip r:embed="rId2"/>
          <a:stretch>
            <a:fillRect/>
          </a:stretch>
        </p:blipFill>
        <p:spPr>
          <a:xfrm>
            <a:off x="8540255" y="2116318"/>
            <a:ext cx="2222500" cy="1524000"/>
          </a:xfrm>
          <a:prstGeom prst="rect">
            <a:avLst/>
          </a:prstGeom>
        </p:spPr>
      </p:pic>
      <p:pic>
        <p:nvPicPr>
          <p:cNvPr id="10" name="Picture 9" descr="Icon&#10;&#10;Description automatically generated">
            <a:extLst>
              <a:ext uri="{FF2B5EF4-FFF2-40B4-BE49-F238E27FC236}">
                <a16:creationId xmlns:a16="http://schemas.microsoft.com/office/drawing/2014/main" id="{2D31B071-DAE7-184E-8F1E-16C30B315253}"/>
              </a:ext>
            </a:extLst>
          </p:cNvPr>
          <p:cNvPicPr>
            <a:picLocks noChangeAspect="1"/>
          </p:cNvPicPr>
          <p:nvPr/>
        </p:nvPicPr>
        <p:blipFill>
          <a:blip r:embed="rId3"/>
          <a:stretch>
            <a:fillRect/>
          </a:stretch>
        </p:blipFill>
        <p:spPr>
          <a:xfrm>
            <a:off x="8795538" y="3943755"/>
            <a:ext cx="1711934" cy="2109158"/>
          </a:xfrm>
          <a:prstGeom prst="rect">
            <a:avLst/>
          </a:prstGeom>
        </p:spPr>
      </p:pic>
    </p:spTree>
    <p:extLst>
      <p:ext uri="{BB962C8B-B14F-4D97-AF65-F5344CB8AC3E}">
        <p14:creationId xmlns:p14="http://schemas.microsoft.com/office/powerpoint/2010/main" val="144397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7CC6-2836-9542-B328-35B594661E17}"/>
              </a:ext>
            </a:extLst>
          </p:cNvPr>
          <p:cNvSpPr>
            <a:spLocks noGrp="1"/>
          </p:cNvSpPr>
          <p:nvPr>
            <p:ph type="title"/>
          </p:nvPr>
        </p:nvSpPr>
        <p:spPr/>
        <p:txBody>
          <a:bodyPr vert="horz" lIns="91440" tIns="45720" rIns="91440" bIns="45720" rtlCol="0" anchor="ctr">
            <a:normAutofit/>
          </a:bodyPr>
          <a:lstStyle/>
          <a:p>
            <a:r>
              <a:rPr lang="en-US" b="1">
                <a:latin typeface="Arial" panose="020B0604020202020204" pitchFamily="34" charset="0"/>
                <a:cs typeface="Arial" panose="020B0604020202020204" pitchFamily="34" charset="0"/>
              </a:rPr>
              <a:t>Installation</a:t>
            </a:r>
          </a:p>
        </p:txBody>
      </p:sp>
      <p:sp>
        <p:nvSpPr>
          <p:cNvPr id="5" name="Slide Number Placeholder 4">
            <a:extLst>
              <a:ext uri="{FF2B5EF4-FFF2-40B4-BE49-F238E27FC236}">
                <a16:creationId xmlns:a16="http://schemas.microsoft.com/office/drawing/2014/main" id="{19914463-32D9-CE49-A2A7-7C81B032F5FC}"/>
              </a:ext>
            </a:extLst>
          </p:cNvPr>
          <p:cNvSpPr>
            <a:spLocks noGrp="1"/>
          </p:cNvSpPr>
          <p:nvPr>
            <p:ph type="sldNum" sz="quarter" idx="12"/>
          </p:nvPr>
        </p:nvSpPr>
        <p:spPr/>
        <p:txBody>
          <a:bodyPr/>
          <a:lstStyle/>
          <a:p>
            <a:fld id="{821DC9A6-CD1B-3247-BF83-9BCC033B24C8}" type="slidenum">
              <a:rPr lang="en-US" smtClean="0"/>
              <a:t>8</a:t>
            </a:fld>
            <a:endParaRPr lang="en-US"/>
          </a:p>
        </p:txBody>
      </p:sp>
      <p:cxnSp>
        <p:nvCxnSpPr>
          <p:cNvPr id="6" name="Straight Connector 5">
            <a:extLst>
              <a:ext uri="{FF2B5EF4-FFF2-40B4-BE49-F238E27FC236}">
                <a16:creationId xmlns:a16="http://schemas.microsoft.com/office/drawing/2014/main" id="{051A85CE-57F2-4C4D-963B-F614F0E1938F}"/>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Graphical user interface, text, application, Word&#10;&#10;Description automatically generated">
            <a:extLst>
              <a:ext uri="{FF2B5EF4-FFF2-40B4-BE49-F238E27FC236}">
                <a16:creationId xmlns:a16="http://schemas.microsoft.com/office/drawing/2014/main" id="{DE67C4C6-320B-B54E-9762-655C6C6D37B8}"/>
              </a:ext>
            </a:extLst>
          </p:cNvPr>
          <p:cNvPicPr>
            <a:picLocks noChangeAspect="1"/>
          </p:cNvPicPr>
          <p:nvPr/>
        </p:nvPicPr>
        <p:blipFill rotWithShape="1">
          <a:blip r:embed="rId2"/>
          <a:srcRect l="7023" t="12200" r="7127" b="76735"/>
          <a:stretch/>
        </p:blipFill>
        <p:spPr>
          <a:xfrm>
            <a:off x="1992787" y="2127194"/>
            <a:ext cx="8206424" cy="661087"/>
          </a:xfrm>
          <a:prstGeom prst="rect">
            <a:avLst/>
          </a:prstGeom>
          <a:ln>
            <a:solidFill>
              <a:schemeClr val="tx1">
                <a:lumMod val="95000"/>
                <a:lumOff val="5000"/>
              </a:schemeClr>
            </a:solidFill>
          </a:ln>
        </p:spPr>
      </p:pic>
      <p:pic>
        <p:nvPicPr>
          <p:cNvPr id="13" name="Picture 12">
            <a:extLst>
              <a:ext uri="{FF2B5EF4-FFF2-40B4-BE49-F238E27FC236}">
                <a16:creationId xmlns:a16="http://schemas.microsoft.com/office/drawing/2014/main" id="{5BE2E98A-BBA8-9C49-BFE5-A498B2715B50}"/>
              </a:ext>
            </a:extLst>
          </p:cNvPr>
          <p:cNvPicPr>
            <a:picLocks noChangeAspect="1"/>
          </p:cNvPicPr>
          <p:nvPr/>
        </p:nvPicPr>
        <p:blipFill rotWithShape="1">
          <a:blip r:embed="rId3"/>
          <a:srcRect l="5871" t="22161" r="6394" b="34151"/>
          <a:stretch/>
        </p:blipFill>
        <p:spPr>
          <a:xfrm>
            <a:off x="3689229" y="2679954"/>
            <a:ext cx="4813540" cy="1498091"/>
          </a:xfrm>
          <a:prstGeom prst="rect">
            <a:avLst/>
          </a:prstGeom>
          <a:ln>
            <a:solidFill>
              <a:schemeClr val="tx1">
                <a:lumMod val="95000"/>
                <a:lumOff val="5000"/>
              </a:schemeClr>
            </a:solidFill>
          </a:ln>
        </p:spPr>
      </p:pic>
      <p:pic>
        <p:nvPicPr>
          <p:cNvPr id="15" name="Picture 14" descr="Graphical user interface, text&#10;&#10;Description automatically generated">
            <a:extLst>
              <a:ext uri="{FF2B5EF4-FFF2-40B4-BE49-F238E27FC236}">
                <a16:creationId xmlns:a16="http://schemas.microsoft.com/office/drawing/2014/main" id="{F8F6B741-2FDE-474A-891E-842CA734BAC0}"/>
              </a:ext>
            </a:extLst>
          </p:cNvPr>
          <p:cNvPicPr>
            <a:picLocks noChangeAspect="1"/>
          </p:cNvPicPr>
          <p:nvPr/>
        </p:nvPicPr>
        <p:blipFill rotWithShape="1">
          <a:blip r:embed="rId4"/>
          <a:srcRect b="82336"/>
          <a:stretch/>
        </p:blipFill>
        <p:spPr>
          <a:xfrm>
            <a:off x="2393918" y="4809246"/>
            <a:ext cx="7404165" cy="758853"/>
          </a:xfrm>
          <a:prstGeom prst="rect">
            <a:avLst/>
          </a:prstGeom>
          <a:ln>
            <a:solidFill>
              <a:schemeClr val="tx1">
                <a:lumMod val="95000"/>
                <a:lumOff val="5000"/>
              </a:schemeClr>
            </a:solidFill>
          </a:ln>
        </p:spPr>
      </p:pic>
      <p:pic>
        <p:nvPicPr>
          <p:cNvPr id="17" name="Picture 16" descr="Graphical user interface, text, application, email&#10;&#10;Description automatically generated">
            <a:extLst>
              <a:ext uri="{FF2B5EF4-FFF2-40B4-BE49-F238E27FC236}">
                <a16:creationId xmlns:a16="http://schemas.microsoft.com/office/drawing/2014/main" id="{DCE5504C-8249-8D47-91D4-AD320AE52928}"/>
              </a:ext>
            </a:extLst>
          </p:cNvPr>
          <p:cNvPicPr>
            <a:picLocks noChangeAspect="1"/>
          </p:cNvPicPr>
          <p:nvPr/>
        </p:nvPicPr>
        <p:blipFill rotWithShape="1">
          <a:blip r:embed="rId5"/>
          <a:srcRect t="9087" b="59978"/>
          <a:stretch/>
        </p:blipFill>
        <p:spPr>
          <a:xfrm>
            <a:off x="3517705" y="4588615"/>
            <a:ext cx="5944865" cy="1060778"/>
          </a:xfrm>
          <a:prstGeom prst="rect">
            <a:avLst/>
          </a:prstGeom>
          <a:ln>
            <a:solidFill>
              <a:schemeClr val="tx1">
                <a:lumMod val="95000"/>
                <a:lumOff val="5000"/>
              </a:schemeClr>
            </a:solidFill>
          </a:ln>
        </p:spPr>
      </p:pic>
      <p:sp>
        <p:nvSpPr>
          <p:cNvPr id="19" name="Rectangle 18">
            <a:extLst>
              <a:ext uri="{FF2B5EF4-FFF2-40B4-BE49-F238E27FC236}">
                <a16:creationId xmlns:a16="http://schemas.microsoft.com/office/drawing/2014/main" id="{BDB467F2-B24B-B949-8238-CBC58582F4DD}"/>
              </a:ext>
            </a:extLst>
          </p:cNvPr>
          <p:cNvSpPr/>
          <p:nvPr/>
        </p:nvSpPr>
        <p:spPr>
          <a:xfrm>
            <a:off x="983411" y="1623148"/>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1:</a:t>
            </a:r>
            <a:r>
              <a:rPr lang="en-US" sz="2400">
                <a:latin typeface="Times New Roman" panose="02020603050405020304" pitchFamily="18" charset="0"/>
                <a:cs typeface="Times New Roman" panose="02020603050405020304" pitchFamily="18" charset="0"/>
              </a:rPr>
              <a:t> Install Jupyter &amp; Notebook</a:t>
            </a:r>
          </a:p>
        </p:txBody>
      </p:sp>
      <p:sp>
        <p:nvSpPr>
          <p:cNvPr id="20" name="Rectangle 19">
            <a:extLst>
              <a:ext uri="{FF2B5EF4-FFF2-40B4-BE49-F238E27FC236}">
                <a16:creationId xmlns:a16="http://schemas.microsoft.com/office/drawing/2014/main" id="{47EFA903-27AD-964B-8908-D57BAEB6640D}"/>
              </a:ext>
            </a:extLst>
          </p:cNvPr>
          <p:cNvSpPr/>
          <p:nvPr/>
        </p:nvSpPr>
        <p:spPr>
          <a:xfrm>
            <a:off x="983411" y="4352819"/>
            <a:ext cx="6096000" cy="461665"/>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Step 2:</a:t>
            </a:r>
            <a:r>
              <a:rPr lang="en-US" sz="2400">
                <a:latin typeface="Times New Roman" panose="02020603050405020304" pitchFamily="18" charset="0"/>
                <a:cs typeface="Times New Roman" panose="02020603050405020304" pitchFamily="18" charset="0"/>
              </a:rPr>
              <a:t> Install OpenCV</a:t>
            </a:r>
          </a:p>
        </p:txBody>
      </p:sp>
    </p:spTree>
    <p:extLst>
      <p:ext uri="{BB962C8B-B14F-4D97-AF65-F5344CB8AC3E}">
        <p14:creationId xmlns:p14="http://schemas.microsoft.com/office/powerpoint/2010/main" val="1543054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28CE-0187-B242-A5F4-AD647D306E3D}"/>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Pipeline of Image Processing</a:t>
            </a:r>
          </a:p>
        </p:txBody>
      </p:sp>
      <p:sp>
        <p:nvSpPr>
          <p:cNvPr id="4" name="Rounded Rectangle 3">
            <a:extLst>
              <a:ext uri="{FF2B5EF4-FFF2-40B4-BE49-F238E27FC236}">
                <a16:creationId xmlns:a16="http://schemas.microsoft.com/office/drawing/2014/main" id="{1948934B-0400-6C45-8CD8-13C1251E33B6}"/>
              </a:ext>
            </a:extLst>
          </p:cNvPr>
          <p:cNvSpPr/>
          <p:nvPr/>
        </p:nvSpPr>
        <p:spPr>
          <a:xfrm>
            <a:off x="997058" y="2117921"/>
            <a:ext cx="1994116" cy="669157"/>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Read Image</a:t>
            </a:r>
          </a:p>
        </p:txBody>
      </p:sp>
      <p:sp>
        <p:nvSpPr>
          <p:cNvPr id="5" name="Rounded Rectangle 4">
            <a:extLst>
              <a:ext uri="{FF2B5EF4-FFF2-40B4-BE49-F238E27FC236}">
                <a16:creationId xmlns:a16="http://schemas.microsoft.com/office/drawing/2014/main" id="{7748B0AC-2560-384E-9B0B-6F685A2A7678}"/>
              </a:ext>
            </a:extLst>
          </p:cNvPr>
          <p:cNvSpPr/>
          <p:nvPr/>
        </p:nvSpPr>
        <p:spPr>
          <a:xfrm>
            <a:off x="3637091" y="2117921"/>
            <a:ext cx="2178159" cy="669157"/>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Display Image</a:t>
            </a:r>
          </a:p>
        </p:txBody>
      </p:sp>
      <p:sp>
        <p:nvSpPr>
          <p:cNvPr id="6" name="Rounded Rectangle 5">
            <a:extLst>
              <a:ext uri="{FF2B5EF4-FFF2-40B4-BE49-F238E27FC236}">
                <a16:creationId xmlns:a16="http://schemas.microsoft.com/office/drawing/2014/main" id="{505CD47D-1C3B-A44B-83BC-0D72D6BD56B6}"/>
              </a:ext>
            </a:extLst>
          </p:cNvPr>
          <p:cNvSpPr/>
          <p:nvPr/>
        </p:nvSpPr>
        <p:spPr>
          <a:xfrm>
            <a:off x="6461167" y="2117921"/>
            <a:ext cx="2178158" cy="669157"/>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Process Image</a:t>
            </a:r>
          </a:p>
        </p:txBody>
      </p:sp>
      <p:sp>
        <p:nvSpPr>
          <p:cNvPr id="7" name="Rounded Rectangle 6">
            <a:extLst>
              <a:ext uri="{FF2B5EF4-FFF2-40B4-BE49-F238E27FC236}">
                <a16:creationId xmlns:a16="http://schemas.microsoft.com/office/drawing/2014/main" id="{3675F388-E7D5-C94D-893F-0E35D4469813}"/>
              </a:ext>
            </a:extLst>
          </p:cNvPr>
          <p:cNvSpPr/>
          <p:nvPr/>
        </p:nvSpPr>
        <p:spPr>
          <a:xfrm>
            <a:off x="9285242" y="2117921"/>
            <a:ext cx="2178159" cy="669157"/>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Store Image</a:t>
            </a:r>
          </a:p>
        </p:txBody>
      </p:sp>
      <p:sp>
        <p:nvSpPr>
          <p:cNvPr id="12" name="Rounded Rectangle 11">
            <a:extLst>
              <a:ext uri="{FF2B5EF4-FFF2-40B4-BE49-F238E27FC236}">
                <a16:creationId xmlns:a16="http://schemas.microsoft.com/office/drawing/2014/main" id="{15B35426-591F-594A-9434-E08F1C79A586}"/>
              </a:ext>
            </a:extLst>
          </p:cNvPr>
          <p:cNvSpPr/>
          <p:nvPr/>
        </p:nvSpPr>
        <p:spPr>
          <a:xfrm>
            <a:off x="6056429" y="3429000"/>
            <a:ext cx="2987633" cy="1842598"/>
          </a:xfrm>
          <a:prstGeom prst="roundRect">
            <a:avLst/>
          </a:prstGeom>
          <a:solidFill>
            <a:schemeClr val="accent5">
              <a:lumMod val="20000"/>
              <a:lumOff val="80000"/>
              <a:alpha val="24000"/>
            </a:schemeClr>
          </a:solidFill>
          <a:ln>
            <a:solidFill>
              <a:schemeClr val="accent5">
                <a:lumMod val="40000"/>
                <a:lumOff val="60000"/>
                <a:alpha val="17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Resize</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Transforms</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Split &amp; Merge</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Color Code Conversions</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Edge Detection</a:t>
            </a:r>
          </a:p>
        </p:txBody>
      </p:sp>
      <p:cxnSp>
        <p:nvCxnSpPr>
          <p:cNvPr id="14" name="Straight Arrow Connector 13">
            <a:extLst>
              <a:ext uri="{FF2B5EF4-FFF2-40B4-BE49-F238E27FC236}">
                <a16:creationId xmlns:a16="http://schemas.microsoft.com/office/drawing/2014/main" id="{A5691058-6630-0A4E-A270-19C038AAA0E6}"/>
              </a:ext>
            </a:extLst>
          </p:cNvPr>
          <p:cNvCxnSpPr>
            <a:stCxn id="4" idx="3"/>
            <a:endCxn id="5" idx="1"/>
          </p:cNvCxnSpPr>
          <p:nvPr/>
        </p:nvCxnSpPr>
        <p:spPr>
          <a:xfrm>
            <a:off x="2991174" y="2452500"/>
            <a:ext cx="64591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A475D5-010E-0E49-8A2E-DA791546479D}"/>
              </a:ext>
            </a:extLst>
          </p:cNvPr>
          <p:cNvCxnSpPr>
            <a:cxnSpLocks/>
            <a:stCxn id="5" idx="3"/>
            <a:endCxn id="6" idx="1"/>
          </p:cNvCxnSpPr>
          <p:nvPr/>
        </p:nvCxnSpPr>
        <p:spPr>
          <a:xfrm>
            <a:off x="5815250" y="2452500"/>
            <a:ext cx="64591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049D1D-2428-2947-B35E-A0C6907EFC2B}"/>
              </a:ext>
            </a:extLst>
          </p:cNvPr>
          <p:cNvCxnSpPr>
            <a:cxnSpLocks/>
            <a:stCxn id="6" idx="3"/>
            <a:endCxn id="7" idx="1"/>
          </p:cNvCxnSpPr>
          <p:nvPr/>
        </p:nvCxnSpPr>
        <p:spPr>
          <a:xfrm>
            <a:off x="8639325" y="2452500"/>
            <a:ext cx="64591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A46829B-8C22-A442-8B68-7D387BFF89AF}"/>
              </a:ext>
            </a:extLst>
          </p:cNvPr>
          <p:cNvCxnSpPr>
            <a:cxnSpLocks/>
            <a:stCxn id="6" idx="2"/>
            <a:endCxn id="12" idx="0"/>
          </p:cNvCxnSpPr>
          <p:nvPr/>
        </p:nvCxnSpPr>
        <p:spPr>
          <a:xfrm>
            <a:off x="7550246" y="2787078"/>
            <a:ext cx="0" cy="641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B9EC0496-4866-DE49-A14D-19C47FC7E7B6}"/>
              </a:ext>
            </a:extLst>
          </p:cNvPr>
          <p:cNvSpPr>
            <a:spLocks noGrp="1"/>
          </p:cNvSpPr>
          <p:nvPr>
            <p:ph type="sldNum" sz="quarter" idx="12"/>
          </p:nvPr>
        </p:nvSpPr>
        <p:spPr/>
        <p:txBody>
          <a:bodyPr/>
          <a:lstStyle/>
          <a:p>
            <a:fld id="{821DC9A6-CD1B-3247-BF83-9BCC033B24C8}" type="slidenum">
              <a:rPr lang="en-US" smtClean="0"/>
              <a:t>9</a:t>
            </a:fld>
            <a:endParaRPr lang="en-US"/>
          </a:p>
        </p:txBody>
      </p:sp>
      <p:cxnSp>
        <p:nvCxnSpPr>
          <p:cNvPr id="25" name="Straight Connector 24">
            <a:extLst>
              <a:ext uri="{FF2B5EF4-FFF2-40B4-BE49-F238E27FC236}">
                <a16:creationId xmlns:a16="http://schemas.microsoft.com/office/drawing/2014/main" id="{23E0DAA6-9D8C-674F-9256-21C0621F2759}"/>
              </a:ext>
            </a:extLst>
          </p:cNvPr>
          <p:cNvCxnSpPr>
            <a:cxnSpLocks/>
          </p:cNvCxnSpPr>
          <p:nvPr/>
        </p:nvCxnSpPr>
        <p:spPr>
          <a:xfrm>
            <a:off x="983411" y="1552755"/>
            <a:ext cx="1035771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4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D84B8D59E53B46B0B6F37151BE62C8" ma:contentTypeVersion="6" ma:contentTypeDescription="Create a new document." ma:contentTypeScope="" ma:versionID="9b28e0ddd118b9dd60699cf974982744">
  <xsd:schema xmlns:xsd="http://www.w3.org/2001/XMLSchema" xmlns:xs="http://www.w3.org/2001/XMLSchema" xmlns:p="http://schemas.microsoft.com/office/2006/metadata/properties" xmlns:ns2="72485a17-ee51-4966-acfc-386805ae9dfd" targetNamespace="http://schemas.microsoft.com/office/2006/metadata/properties" ma:root="true" ma:fieldsID="74c6e50fd40d2d7d6d877acf05b89bd8" ns2:_="">
    <xsd:import namespace="72485a17-ee51-4966-acfc-386805ae9df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85a17-ee51-4966-acfc-386805ae9d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1A760C-5830-4FAE-AD92-5810B1ECE8C8}">
  <ds:schemaRefs>
    <ds:schemaRef ds:uri="72485a17-ee51-4966-acfc-386805ae9d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0B9557-6AC2-40F6-BA0F-E219FD92C67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A1A347F-E774-45AF-9BA2-98733349B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1455</Words>
  <Application>Microsoft Office PowerPoint</Application>
  <PresentationFormat>Widescreen</PresentationFormat>
  <Paragraphs>214</Paragraphs>
  <Slides>42</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Cambria</vt:lpstr>
      <vt:lpstr>charter</vt:lpstr>
      <vt:lpstr>Helvetica Neue</vt:lpstr>
      <vt:lpstr>Times New Roman</vt:lpstr>
      <vt:lpstr>Office Theme</vt:lpstr>
      <vt:lpstr>Classification of Handwritten Digits</vt:lpstr>
      <vt:lpstr>Classification of Handwritten Digits</vt:lpstr>
      <vt:lpstr>Outline</vt:lpstr>
      <vt:lpstr>Part 1: Working with images using python OpenCV </vt:lpstr>
      <vt:lpstr>Pattern Recognition</vt:lpstr>
      <vt:lpstr>Computer Vision</vt:lpstr>
      <vt:lpstr>OpenCV</vt:lpstr>
      <vt:lpstr>Installation</vt:lpstr>
      <vt:lpstr>Pipeline of Image Processing</vt:lpstr>
      <vt:lpstr>Walkthrough </vt:lpstr>
      <vt:lpstr>Walkthrough </vt:lpstr>
      <vt:lpstr>Walkthrough </vt:lpstr>
      <vt:lpstr>Read Image</vt:lpstr>
      <vt:lpstr>Display Image</vt:lpstr>
      <vt:lpstr>Resize</vt:lpstr>
      <vt:lpstr>Rotate</vt:lpstr>
      <vt:lpstr>Translate</vt:lpstr>
      <vt:lpstr>Concatenation</vt:lpstr>
      <vt:lpstr>BGR to RGB</vt:lpstr>
      <vt:lpstr>Grayscale Conversion</vt:lpstr>
      <vt:lpstr>Canny Edge Detection</vt:lpstr>
      <vt:lpstr>Save Image</vt:lpstr>
      <vt:lpstr>Task</vt:lpstr>
      <vt:lpstr>Part 2: Classification of Handwritten Digits   </vt:lpstr>
      <vt:lpstr>MNIST Dataset</vt:lpstr>
      <vt:lpstr>MNIST Dataset</vt:lpstr>
      <vt:lpstr>Gradient Descent</vt:lpstr>
      <vt:lpstr>Gradient Descent - Algorithm</vt:lpstr>
      <vt:lpstr>Example – Predicting House Prices</vt:lpstr>
      <vt:lpstr>Minimizing Prediction Error is an Optimization Problem</vt:lpstr>
      <vt:lpstr>Gradient Descent Algorithm</vt:lpstr>
      <vt:lpstr>Stochastic Gradient Descent</vt:lpstr>
      <vt:lpstr>Part 3: Python Code </vt:lpstr>
      <vt:lpstr>Download / Import Dataset</vt:lpstr>
      <vt:lpstr>Visualize MNIST</vt:lpstr>
      <vt:lpstr> Flatten 28*28 images to a 784 vector for each image </vt:lpstr>
      <vt:lpstr>Training a Binary Classifier</vt:lpstr>
      <vt:lpstr>Perfect Classifier</vt:lpstr>
      <vt:lpstr>Confusion Matrix - ScikitLearn</vt:lpstr>
      <vt:lpstr>Accuracy of the classifier</vt:lpstr>
      <vt:lpstr>Example</vt:lpstr>
      <vt:lpstr>Precision and Recall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Generalizable Machine Learning Models using Cross Validation</dc:title>
  <dc:creator>Muhammad Tariq Saeed</dc:creator>
  <cp:lastModifiedBy>Muhammad Tariq Saeed</cp:lastModifiedBy>
  <cp:revision>2</cp:revision>
  <dcterms:created xsi:type="dcterms:W3CDTF">2020-12-02T06:31:37Z</dcterms:created>
  <dcterms:modified xsi:type="dcterms:W3CDTF">2021-04-29T15:32:00Z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0x010100DCD84B8D59E53B46B0B6F37151BE62C8</vt:lpwstr>
  </property>
</Properties>
</file>